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6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D53FAE-EC87-4E84-9202-12224C59DD00}" type="datetimeFigureOut">
              <a:rPr lang="es-MX" smtClean="0"/>
              <a:pPr/>
              <a:t>26/02/2014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04D788A-918E-4363-9F47-AB3AC419A455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¡Por v. Para!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Español 3 Capítulo 9.2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1981200" y="2971800"/>
            <a:ext cx="6477000" cy="25908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err="1" smtClean="0"/>
              <a:t>Thanks</a:t>
            </a:r>
            <a:r>
              <a:rPr lang="es-MX" sz="3200" dirty="0" smtClean="0"/>
              <a:t>: </a:t>
            </a:r>
          </a:p>
          <a:p>
            <a:pPr algn="ctr"/>
            <a:endParaRPr lang="es-MX" sz="3200" dirty="0"/>
          </a:p>
          <a:p>
            <a:pPr algn="ctr">
              <a:buFontTx/>
              <a:buChar char="-"/>
            </a:pPr>
            <a:r>
              <a:rPr lang="es-MX" sz="3200" dirty="0" smtClean="0"/>
              <a:t>Gracias </a:t>
            </a:r>
            <a:r>
              <a:rPr lang="es-MX" sz="3200" b="1" dirty="0" smtClean="0"/>
              <a:t>por</a:t>
            </a:r>
            <a:r>
              <a:rPr lang="es-MX" sz="3200" dirty="0" smtClean="0"/>
              <a:t> el regalo.</a:t>
            </a:r>
          </a:p>
          <a:p>
            <a:pPr algn="ctr">
              <a:buFontTx/>
              <a:buChar char="-"/>
            </a:pPr>
            <a:r>
              <a:rPr lang="es-MX" sz="3200" dirty="0" smtClean="0"/>
              <a:t>Gracias </a:t>
            </a:r>
            <a:r>
              <a:rPr lang="es-MX" sz="3200" b="1" dirty="0" smtClean="0"/>
              <a:t>por </a:t>
            </a:r>
            <a:r>
              <a:rPr lang="es-MX" sz="3200" dirty="0" smtClean="0"/>
              <a:t>venir.</a:t>
            </a:r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58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hrough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944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ransportation</a:t>
            </a:r>
            <a:endParaRPr lang="es-MX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eason</a:t>
            </a:r>
            <a:endParaRPr lang="es-MX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276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fter</a:t>
            </a:r>
            <a:endParaRPr lang="es-MX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3886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ost</a:t>
            </a:r>
            <a:endParaRPr lang="es-MX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hanks</a:t>
            </a:r>
            <a:endParaRPr lang="es-MX" sz="3600" dirty="0"/>
          </a:p>
        </p:txBody>
      </p:sp>
      <p:pic>
        <p:nvPicPr>
          <p:cNvPr id="21507" name="Picture 3" descr="C:\Users\Erin\AppData\Local\Microsoft\Windows\Temporary Internet Files\Content.IE5\FNQK7GIC\MC9003831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76984"/>
            <a:ext cx="2133600" cy="2106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3239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fter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944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ransportation</a:t>
            </a:r>
            <a:endParaRPr lang="es-MX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2209800" y="1676400"/>
            <a:ext cx="6477000" cy="25908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Exchange: </a:t>
            </a:r>
            <a:r>
              <a:rPr lang="es-MX" sz="3200" dirty="0" err="1" smtClean="0"/>
              <a:t>trade</a:t>
            </a:r>
            <a:r>
              <a:rPr lang="es-MX" sz="3200" dirty="0" smtClean="0"/>
              <a:t> </a:t>
            </a:r>
            <a:r>
              <a:rPr lang="es-MX" sz="3200" dirty="0" err="1" smtClean="0"/>
              <a:t>one</a:t>
            </a:r>
            <a:r>
              <a:rPr lang="es-MX" sz="3200" dirty="0" smtClean="0"/>
              <a:t> </a:t>
            </a:r>
            <a:r>
              <a:rPr lang="es-MX" sz="3200" dirty="0" err="1" smtClean="0"/>
              <a:t>thing</a:t>
            </a:r>
            <a:r>
              <a:rPr lang="es-MX" sz="3200" dirty="0" smtClean="0"/>
              <a:t> </a:t>
            </a:r>
            <a:r>
              <a:rPr lang="es-MX" sz="3200" dirty="0" err="1" smtClean="0"/>
              <a:t>for</a:t>
            </a:r>
            <a:r>
              <a:rPr lang="es-MX" sz="3200" dirty="0" smtClean="0"/>
              <a:t> </a:t>
            </a:r>
            <a:r>
              <a:rPr lang="es-MX" sz="3200" dirty="0" err="1" smtClean="0"/>
              <a:t>another</a:t>
            </a:r>
            <a:r>
              <a:rPr lang="es-MX" sz="3200" dirty="0" smtClean="0"/>
              <a:t>.</a:t>
            </a:r>
          </a:p>
          <a:p>
            <a:pPr algn="ctr"/>
            <a:endParaRPr lang="es-MX" sz="3200" dirty="0"/>
          </a:p>
          <a:p>
            <a:pPr algn="ctr"/>
            <a:r>
              <a:rPr lang="es-MX" sz="3200" dirty="0" smtClean="0"/>
              <a:t>Cambié los zapatos rosados </a:t>
            </a:r>
            <a:r>
              <a:rPr lang="es-MX" sz="3200" b="1" dirty="0" smtClean="0"/>
              <a:t>por</a:t>
            </a:r>
            <a:r>
              <a:rPr lang="es-MX" sz="3200" dirty="0" smtClean="0"/>
              <a:t> esos azules.</a:t>
            </a:r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58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hrough</a:t>
            </a:r>
            <a:endParaRPr lang="es-MX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eason</a:t>
            </a:r>
            <a:endParaRPr lang="es-MX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3886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ost</a:t>
            </a:r>
            <a:endParaRPr lang="es-MX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hanks</a:t>
            </a:r>
            <a:endParaRPr lang="es-MX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5181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xchange</a:t>
            </a:r>
            <a:endParaRPr lang="es-MX" sz="3600" dirty="0"/>
          </a:p>
        </p:txBody>
      </p:sp>
      <p:pic>
        <p:nvPicPr>
          <p:cNvPr id="22530" name="Picture 2" descr="C:\Users\Erin\AppData\Local\Microsoft\Windows\Temporary Internet Files\Content.IE5\FNQK7GIC\MC9004402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495800"/>
            <a:ext cx="1768475" cy="1520825"/>
          </a:xfrm>
          <a:prstGeom prst="rect">
            <a:avLst/>
          </a:prstGeom>
          <a:noFill/>
        </p:spPr>
      </p:pic>
      <p:pic>
        <p:nvPicPr>
          <p:cNvPr id="22531" name="Picture 3" descr="C:\Users\Erin\AppData\Local\Microsoft\Windows\Temporary Internet Files\Content.IE5\GMQO04PP\MC90044022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495800"/>
            <a:ext cx="1768475" cy="1520825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5257800" y="51054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2133600" y="2667000"/>
            <a:ext cx="6477000" cy="25908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err="1" smtClean="0"/>
              <a:t>Duration</a:t>
            </a:r>
            <a:r>
              <a:rPr lang="es-MX" sz="3200" dirty="0" smtClean="0"/>
              <a:t>: </a:t>
            </a:r>
            <a:r>
              <a:rPr lang="es-MX" sz="3200" dirty="0" err="1" smtClean="0"/>
              <a:t>how</a:t>
            </a:r>
            <a:r>
              <a:rPr lang="es-MX" sz="3200" dirty="0" smtClean="0"/>
              <a:t> </a:t>
            </a:r>
            <a:r>
              <a:rPr lang="es-MX" sz="3200" dirty="0" err="1" smtClean="0"/>
              <a:t>long</a:t>
            </a:r>
            <a:r>
              <a:rPr lang="es-MX" sz="3200" dirty="0" smtClean="0"/>
              <a:t>?</a:t>
            </a:r>
          </a:p>
          <a:p>
            <a:pPr algn="ctr"/>
            <a:endParaRPr lang="es-MX" sz="3200" dirty="0"/>
          </a:p>
          <a:p>
            <a:pPr algn="ctr"/>
            <a:r>
              <a:rPr lang="es-MX" sz="3200" dirty="0" smtClean="0"/>
              <a:t>Viví en Baltimore </a:t>
            </a:r>
            <a:r>
              <a:rPr lang="es-MX" sz="3200" b="1" dirty="0" smtClean="0"/>
              <a:t>por</a:t>
            </a:r>
            <a:r>
              <a:rPr lang="es-MX" sz="3200" dirty="0" smtClean="0"/>
              <a:t> 10 años.</a:t>
            </a:r>
          </a:p>
          <a:p>
            <a:pPr algn="ctr"/>
            <a:r>
              <a:rPr lang="es-MX" sz="3200" dirty="0" smtClean="0"/>
              <a:t>Anoche, estudié </a:t>
            </a:r>
            <a:r>
              <a:rPr lang="es-MX" sz="3200" b="1" dirty="0" smtClean="0"/>
              <a:t>por</a:t>
            </a:r>
            <a:r>
              <a:rPr lang="es-MX" sz="3200" dirty="0" smtClean="0"/>
              <a:t> 3 horas.  </a:t>
            </a:r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58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hrough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944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ransportation</a:t>
            </a:r>
            <a:endParaRPr lang="es-MX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eason</a:t>
            </a:r>
            <a:endParaRPr lang="es-MX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239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fter</a:t>
            </a:r>
            <a:endParaRPr lang="es-MX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3886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ost</a:t>
            </a:r>
            <a:endParaRPr lang="es-MX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hanks</a:t>
            </a:r>
            <a:endParaRPr lang="es-MX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5181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xchange</a:t>
            </a:r>
            <a:endParaRPr lang="es-MX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5906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uration</a:t>
            </a:r>
            <a:endParaRPr lang="es-MX" sz="3600" dirty="0"/>
          </a:p>
        </p:txBody>
      </p:sp>
      <p:pic>
        <p:nvPicPr>
          <p:cNvPr id="23554" name="Picture 2" descr="C:\Users\Erin\AppData\Local\Microsoft\Windows\Temporary Internet Files\Content.IE5\FNQK7GIC\MC9004127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914400"/>
            <a:ext cx="1366015" cy="1922352"/>
          </a:xfrm>
          <a:prstGeom prst="rect">
            <a:avLst/>
          </a:prstGeom>
          <a:noFill/>
        </p:spPr>
      </p:pic>
      <p:pic>
        <p:nvPicPr>
          <p:cNvPr id="23556" name="Picture 4" descr="C:\Users\Erin\AppData\Local\Microsoft\Windows\Temporary Internet Files\Content.IE5\DXKJC2I8\MC900089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181600"/>
            <a:ext cx="1797710" cy="1184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76200"/>
            <a:ext cx="1852110" cy="722864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Para: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47110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P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F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O</a:t>
            </a:r>
          </a:p>
          <a:p>
            <a:pPr>
              <a:buNone/>
            </a:pP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urpose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2971800" y="2057400"/>
            <a:ext cx="5029200" cy="3886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err="1" smtClean="0">
                <a:solidFill>
                  <a:schemeClr val="bg1"/>
                </a:solidFill>
              </a:rPr>
              <a:t>Purpose</a:t>
            </a:r>
            <a:r>
              <a:rPr lang="es-MX" sz="3200" dirty="0" smtClean="0">
                <a:solidFill>
                  <a:schemeClr val="bg1"/>
                </a:solidFill>
              </a:rPr>
              <a:t>: In </a:t>
            </a:r>
            <a:r>
              <a:rPr lang="es-MX" sz="3200" dirty="0" err="1" smtClean="0">
                <a:solidFill>
                  <a:schemeClr val="bg1"/>
                </a:solidFill>
              </a:rPr>
              <a:t>order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to</a:t>
            </a:r>
            <a:r>
              <a:rPr lang="es-MX" sz="3200" dirty="0" smtClean="0">
                <a:solidFill>
                  <a:schemeClr val="bg1"/>
                </a:solidFill>
              </a:rPr>
              <a:t>… (</a:t>
            </a:r>
            <a:r>
              <a:rPr lang="es-MX" sz="3200" dirty="0" err="1" smtClean="0">
                <a:solidFill>
                  <a:schemeClr val="bg1"/>
                </a:solidFill>
              </a:rPr>
              <a:t>used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with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an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infinitive</a:t>
            </a:r>
            <a:r>
              <a:rPr lang="es-MX" sz="3200" dirty="0" smtClean="0">
                <a:solidFill>
                  <a:schemeClr val="bg1"/>
                </a:solidFill>
              </a:rPr>
              <a:t>) </a:t>
            </a:r>
          </a:p>
          <a:p>
            <a:pPr algn="ctr"/>
            <a:endParaRPr lang="es-MX" sz="3600" dirty="0" smtClean="0">
              <a:solidFill>
                <a:schemeClr val="bg1"/>
              </a:solidFill>
            </a:endParaRP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- Trabajé </a:t>
            </a: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ganar dinero. </a:t>
            </a: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- La cama es </a:t>
            </a: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dormir. </a:t>
            </a:r>
            <a:endParaRPr lang="es-MX" sz="32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C:\Users\Erin\AppData\Local\Microsoft\Windows\Temporary Internet Files\Content.IE5\DXKJC2I8\MC9001293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0"/>
            <a:ext cx="2335794" cy="1679418"/>
          </a:xfrm>
          <a:prstGeom prst="rect">
            <a:avLst/>
          </a:prstGeom>
          <a:noFill/>
        </p:spPr>
      </p:pic>
      <p:pic>
        <p:nvPicPr>
          <p:cNvPr id="31747" name="Picture 3" descr="C:\Users\Erin\AppData\Local\Microsoft\Windows\Temporary Internet Files\Content.IE5\TDDQFZU2\MC9003841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914400"/>
            <a:ext cx="1010412" cy="1826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76200"/>
            <a:ext cx="1852110" cy="722864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Para: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47110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P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F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O</a:t>
            </a:r>
          </a:p>
          <a:p>
            <a:pPr>
              <a:buNone/>
            </a:pP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urpose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5029200" cy="426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err="1" smtClean="0">
                <a:solidFill>
                  <a:schemeClr val="bg1"/>
                </a:solidFill>
              </a:rPr>
              <a:t>Effect</a:t>
            </a:r>
            <a:r>
              <a:rPr lang="es-MX" sz="3200" dirty="0" smtClean="0">
                <a:solidFill>
                  <a:schemeClr val="bg1"/>
                </a:solidFill>
              </a:rPr>
              <a:t> - of </a:t>
            </a:r>
            <a:r>
              <a:rPr lang="es-MX" sz="3200" dirty="0" err="1" smtClean="0">
                <a:solidFill>
                  <a:schemeClr val="bg1"/>
                </a:solidFill>
              </a:rPr>
              <a:t>one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thing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on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another</a:t>
            </a:r>
            <a:r>
              <a:rPr lang="es-MX" sz="3200" dirty="0" smtClean="0">
                <a:solidFill>
                  <a:schemeClr val="bg1"/>
                </a:solidFill>
              </a:rPr>
              <a:t>: </a:t>
            </a:r>
          </a:p>
          <a:p>
            <a:pPr algn="ctr"/>
            <a:endParaRPr lang="es-MX" sz="3200" dirty="0">
              <a:solidFill>
                <a:schemeClr val="bg1"/>
              </a:solidFill>
            </a:endParaRP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- Tomé la medicina </a:t>
            </a: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mi dolor de cabeza.</a:t>
            </a: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- Voy a la universidad </a:t>
            </a: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ser profesor.</a:t>
            </a:r>
          </a:p>
          <a:p>
            <a:pPr algn="ctr"/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87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ffect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76200"/>
            <a:ext cx="1852110" cy="722864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Para: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47110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P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F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O</a:t>
            </a:r>
          </a:p>
          <a:p>
            <a:pPr>
              <a:buNone/>
            </a:pP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urpose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2971800" y="2057400"/>
            <a:ext cx="5029200" cy="304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err="1" smtClean="0">
                <a:solidFill>
                  <a:schemeClr val="bg1"/>
                </a:solidFill>
              </a:rPr>
              <a:t>Recipient</a:t>
            </a:r>
            <a:r>
              <a:rPr lang="es-MX" sz="3200" dirty="0">
                <a:solidFill>
                  <a:schemeClr val="bg1"/>
                </a:solidFill>
              </a:rPr>
              <a:t> </a:t>
            </a:r>
            <a:r>
              <a:rPr lang="es-MX" sz="3200" dirty="0" smtClean="0">
                <a:solidFill>
                  <a:schemeClr val="bg1"/>
                </a:solidFill>
              </a:rPr>
              <a:t>of a </a:t>
            </a:r>
            <a:r>
              <a:rPr lang="es-MX" sz="3200" dirty="0" err="1" smtClean="0">
                <a:solidFill>
                  <a:schemeClr val="bg1"/>
                </a:solidFill>
              </a:rPr>
              <a:t>gift</a:t>
            </a:r>
            <a:r>
              <a:rPr lang="es-MX" sz="3200" dirty="0" smtClean="0">
                <a:solidFill>
                  <a:schemeClr val="bg1"/>
                </a:solidFill>
              </a:rPr>
              <a:t> (</a:t>
            </a:r>
            <a:r>
              <a:rPr lang="es-MX" sz="3200" dirty="0" err="1" smtClean="0">
                <a:solidFill>
                  <a:schemeClr val="bg1"/>
                </a:solidFill>
              </a:rPr>
              <a:t>or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something</a:t>
            </a:r>
            <a:r>
              <a:rPr lang="es-MX" sz="3200" dirty="0" smtClean="0">
                <a:solidFill>
                  <a:schemeClr val="bg1"/>
                </a:solidFill>
              </a:rPr>
              <a:t> similar)  - </a:t>
            </a:r>
          </a:p>
          <a:p>
            <a:pPr algn="ctr"/>
            <a:endParaRPr lang="es-MX" sz="3200" dirty="0">
              <a:solidFill>
                <a:schemeClr val="bg1"/>
              </a:solidFill>
            </a:endParaRP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El regalo es </a:t>
            </a: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Juan.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87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ffect</a:t>
            </a:r>
            <a:endParaRPr lang="es-MX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1730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ecipient</a:t>
            </a:r>
            <a:endParaRPr lang="es-MX" sz="3600" dirty="0"/>
          </a:p>
        </p:txBody>
      </p:sp>
      <p:pic>
        <p:nvPicPr>
          <p:cNvPr id="25602" name="Picture 2" descr="C:\Users\Erin\AppData\Local\Microsoft\Windows\Temporary Internet Files\Content.IE5\Q9O8YWIY\MC90043639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914400"/>
            <a:ext cx="1765079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76200"/>
            <a:ext cx="1852110" cy="722864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Para: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47110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P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F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O</a:t>
            </a:r>
          </a:p>
          <a:p>
            <a:pPr>
              <a:buNone/>
            </a:pP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urpose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3269343" y="1409700"/>
            <a:ext cx="5029200" cy="3581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err="1" smtClean="0">
                <a:solidFill>
                  <a:schemeClr val="bg1"/>
                </a:solidFill>
              </a:rPr>
              <a:t>Future</a:t>
            </a:r>
            <a:r>
              <a:rPr lang="es-MX" sz="3200" dirty="0" smtClean="0">
                <a:solidFill>
                  <a:schemeClr val="bg1"/>
                </a:solidFill>
              </a:rPr>
              <a:t>: dates, </a:t>
            </a:r>
            <a:r>
              <a:rPr lang="es-MX" sz="3200" dirty="0" err="1" smtClean="0">
                <a:solidFill>
                  <a:schemeClr val="bg1"/>
                </a:solidFill>
              </a:rPr>
              <a:t>deadlines</a:t>
            </a:r>
            <a:r>
              <a:rPr lang="es-MX" sz="3200" dirty="0" smtClean="0">
                <a:solidFill>
                  <a:schemeClr val="bg1"/>
                </a:solidFill>
              </a:rPr>
              <a:t>, </a:t>
            </a:r>
            <a:r>
              <a:rPr lang="es-MX" sz="3200" dirty="0" err="1" smtClean="0">
                <a:solidFill>
                  <a:schemeClr val="bg1"/>
                </a:solidFill>
              </a:rPr>
              <a:t>events</a:t>
            </a:r>
            <a:r>
              <a:rPr lang="es-MX" sz="3200" dirty="0" smtClean="0">
                <a:solidFill>
                  <a:schemeClr val="bg1"/>
                </a:solidFill>
              </a:rPr>
              <a:t>, </a:t>
            </a:r>
            <a:r>
              <a:rPr lang="es-MX" sz="3200" dirty="0" err="1" smtClean="0">
                <a:solidFill>
                  <a:schemeClr val="bg1"/>
                </a:solidFill>
              </a:rPr>
              <a:t>plans</a:t>
            </a:r>
            <a:endParaRPr lang="es-MX" sz="3200" dirty="0">
              <a:solidFill>
                <a:schemeClr val="bg1"/>
              </a:solidFill>
            </a:endParaRPr>
          </a:p>
          <a:p>
            <a:pPr marL="457200" indent="-457200" algn="ctr">
              <a:buFontTx/>
              <a:buChar char="-"/>
            </a:pPr>
            <a:r>
              <a:rPr lang="es-MX" sz="3200" dirty="0" smtClean="0">
                <a:solidFill>
                  <a:schemeClr val="bg1"/>
                </a:solidFill>
              </a:rPr>
              <a:t>La tarea es </a:t>
            </a: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mañana. (</a:t>
            </a:r>
            <a:r>
              <a:rPr lang="es-MX" sz="3200" i="1" dirty="0" err="1" smtClean="0">
                <a:solidFill>
                  <a:schemeClr val="bg1"/>
                </a:solidFill>
              </a:rPr>
              <a:t>due</a:t>
            </a:r>
            <a:r>
              <a:rPr lang="es-MX" sz="3200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 algn="ctr">
              <a:buFontTx/>
              <a:buChar char="-"/>
            </a:pPr>
            <a:r>
              <a:rPr lang="es-MX" sz="3200" dirty="0" smtClean="0">
                <a:solidFill>
                  <a:schemeClr val="bg1"/>
                </a:solidFill>
              </a:rPr>
              <a:t>Para viernes, vamos al acuario. 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87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ffect</a:t>
            </a:r>
            <a:endParaRPr lang="es-MX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1730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ecipient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uture</a:t>
            </a:r>
            <a:endParaRPr lang="es-MX" sz="3600" dirty="0"/>
          </a:p>
        </p:txBody>
      </p:sp>
      <p:pic>
        <p:nvPicPr>
          <p:cNvPr id="26626" name="Picture 2" descr="C:\Users\Erin\AppData\Local\Microsoft\Windows\Temporary Internet Files\Content.IE5\YVXCXU1M\MC9001567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038600"/>
            <a:ext cx="2511711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76200"/>
            <a:ext cx="1852110" cy="722864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Para: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47110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P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F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O</a:t>
            </a:r>
          </a:p>
          <a:p>
            <a:pPr>
              <a:buNone/>
            </a:pP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urpose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3810000" y="1447800"/>
            <a:ext cx="4495800" cy="3581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err="1" smtClean="0">
                <a:solidFill>
                  <a:schemeClr val="bg1"/>
                </a:solidFill>
              </a:rPr>
              <a:t>Employment</a:t>
            </a:r>
            <a:r>
              <a:rPr lang="es-MX" sz="32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FontTx/>
              <a:buChar char="-"/>
            </a:pPr>
            <a:r>
              <a:rPr lang="es-MX" sz="3200" dirty="0" smtClean="0">
                <a:solidFill>
                  <a:schemeClr val="bg1"/>
                </a:solidFill>
              </a:rPr>
              <a:t>Trabajo </a:t>
            </a:r>
            <a:r>
              <a:rPr lang="es-MX" sz="3200" b="1" dirty="0" smtClean="0">
                <a:solidFill>
                  <a:schemeClr val="bg1"/>
                </a:solidFill>
              </a:rPr>
              <a:t>para </a:t>
            </a:r>
            <a:r>
              <a:rPr lang="es-MX" sz="3200" dirty="0" smtClean="0">
                <a:solidFill>
                  <a:schemeClr val="bg1"/>
                </a:solidFill>
              </a:rPr>
              <a:t>una tienda de ropa. </a:t>
            </a:r>
          </a:p>
          <a:p>
            <a:pPr algn="ctr">
              <a:buFontTx/>
              <a:buChar char="-"/>
            </a:pPr>
            <a:r>
              <a:rPr lang="es-MX" sz="3200" dirty="0">
                <a:solidFill>
                  <a:schemeClr val="bg1"/>
                </a:solidFill>
              </a:rPr>
              <a:t> </a:t>
            </a:r>
            <a:r>
              <a:rPr lang="es-MX" sz="3200" dirty="0" smtClean="0">
                <a:solidFill>
                  <a:schemeClr val="bg1"/>
                </a:solidFill>
              </a:rPr>
              <a:t>Ella trabaja </a:t>
            </a: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el hospital.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87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ffect</a:t>
            </a:r>
            <a:endParaRPr lang="es-MX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1730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ecipient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uture</a:t>
            </a:r>
            <a:endParaRPr lang="es-MX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505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mployment</a:t>
            </a:r>
            <a:endParaRPr lang="es-MX" sz="3600" dirty="0"/>
          </a:p>
        </p:txBody>
      </p:sp>
      <p:pic>
        <p:nvPicPr>
          <p:cNvPr id="27651" name="Picture 3" descr="C:\Users\Erin\AppData\Local\Microsoft\Windows\Temporary Internet Files\Content.IE5\UK1QSZRG\MC9003888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191000"/>
            <a:ext cx="2209800" cy="2404676"/>
          </a:xfrm>
          <a:prstGeom prst="rect">
            <a:avLst/>
          </a:prstGeom>
          <a:noFill/>
        </p:spPr>
      </p:pic>
      <p:pic>
        <p:nvPicPr>
          <p:cNvPr id="27653" name="Picture 5" descr="C:\Users\Erin\AppData\Local\Microsoft\Windows\Temporary Internet Files\Content.IE5\GMQO04PP\MC9003012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57200"/>
            <a:ext cx="1827886" cy="1540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76200"/>
            <a:ext cx="1852110" cy="722864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Para: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47110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P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F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O</a:t>
            </a:r>
          </a:p>
          <a:p>
            <a:pPr>
              <a:buNone/>
            </a:pP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urpose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3810000" y="1447800"/>
            <a:ext cx="4495800" cy="426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err="1" smtClean="0">
                <a:solidFill>
                  <a:schemeClr val="bg1"/>
                </a:solidFill>
              </a:rPr>
              <a:t>Comparison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between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two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things</a:t>
            </a:r>
            <a:r>
              <a:rPr lang="es-MX" sz="3200" dirty="0" smtClean="0">
                <a:solidFill>
                  <a:schemeClr val="bg1"/>
                </a:solidFill>
              </a:rPr>
              <a:t>: </a:t>
            </a:r>
          </a:p>
          <a:p>
            <a:pPr algn="ctr"/>
            <a:endParaRPr lang="es-MX" sz="3200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MX" sz="3200" dirty="0">
                <a:solidFill>
                  <a:schemeClr val="bg1"/>
                </a:solidFill>
              </a:rPr>
              <a:t>Para un niño, </a:t>
            </a:r>
            <a:r>
              <a:rPr lang="es-MX" sz="3200" dirty="0" smtClean="0">
                <a:solidFill>
                  <a:schemeClr val="bg1"/>
                </a:solidFill>
              </a:rPr>
              <a:t>lee </a:t>
            </a:r>
            <a:r>
              <a:rPr lang="es-MX" sz="3200" dirty="0">
                <a:solidFill>
                  <a:schemeClr val="bg1"/>
                </a:solidFill>
              </a:rPr>
              <a:t>muy bien. </a:t>
            </a:r>
          </a:p>
          <a:p>
            <a:pPr algn="ctr">
              <a:buFontTx/>
              <a:buChar char="-"/>
            </a:pPr>
            <a:r>
              <a:rPr lang="es-MX" sz="3200" dirty="0" smtClean="0">
                <a:solidFill>
                  <a:schemeClr val="bg1"/>
                </a:solidFill>
              </a:rPr>
              <a:t>Para americano, hablas español muy bien.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487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ffect</a:t>
            </a:r>
            <a:endParaRPr lang="es-MX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1730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ecipient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uture</a:t>
            </a:r>
            <a:endParaRPr lang="es-MX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505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mployment</a:t>
            </a:r>
            <a:endParaRPr lang="es-MX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omparison</a:t>
            </a:r>
            <a:endParaRPr lang="es-MX" sz="3600" dirty="0"/>
          </a:p>
        </p:txBody>
      </p:sp>
      <p:pic>
        <p:nvPicPr>
          <p:cNvPr id="28674" name="Picture 2" descr="C:\Users\Erin\AppData\Local\Microsoft\Windows\Temporary Internet Files\Content.IE5\FNQK7GIC\MC9002320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800600"/>
            <a:ext cx="1786550" cy="185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76200"/>
            <a:ext cx="1852110" cy="722864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Para: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47110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P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F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O</a:t>
            </a:r>
          </a:p>
          <a:p>
            <a:pPr>
              <a:buNone/>
            </a:pP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urpose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3810000" y="914400"/>
            <a:ext cx="4495800" cy="426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err="1" smtClean="0">
                <a:solidFill>
                  <a:schemeClr val="bg1"/>
                </a:solidFill>
              </a:rPr>
              <a:t>Toward</a:t>
            </a:r>
            <a:r>
              <a:rPr lang="es-MX" sz="3200" dirty="0" smtClean="0">
                <a:solidFill>
                  <a:schemeClr val="bg1"/>
                </a:solidFill>
              </a:rPr>
              <a:t>… </a:t>
            </a:r>
            <a:r>
              <a:rPr lang="es-MX" sz="3200" dirty="0" err="1" smtClean="0">
                <a:solidFill>
                  <a:schemeClr val="bg1"/>
                </a:solidFill>
              </a:rPr>
              <a:t>destination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where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you</a:t>
            </a:r>
            <a:r>
              <a:rPr lang="es-MX" sz="3200" dirty="0" smtClean="0">
                <a:solidFill>
                  <a:schemeClr val="bg1"/>
                </a:solidFill>
              </a:rPr>
              <a:t> are </a:t>
            </a:r>
            <a:r>
              <a:rPr lang="es-MX" sz="3200" dirty="0" err="1" smtClean="0">
                <a:solidFill>
                  <a:schemeClr val="bg1"/>
                </a:solidFill>
              </a:rPr>
              <a:t>going</a:t>
            </a:r>
            <a:endParaRPr lang="es-MX" sz="3200" dirty="0" smtClean="0">
              <a:solidFill>
                <a:schemeClr val="bg1"/>
              </a:solidFill>
            </a:endParaRPr>
          </a:p>
          <a:p>
            <a:pPr algn="ctr"/>
            <a:endParaRPr lang="es-MX" sz="3200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MX" sz="3200" dirty="0">
                <a:solidFill>
                  <a:schemeClr val="bg1"/>
                </a:solidFill>
              </a:rPr>
              <a:t>Vamos para la ciudad de Baltimore.</a:t>
            </a:r>
          </a:p>
          <a:p>
            <a:pPr algn="ctr">
              <a:buFontTx/>
              <a:buChar char="-"/>
            </a:pPr>
            <a:r>
              <a:rPr lang="es-MX" sz="3200" dirty="0" smtClean="0">
                <a:solidFill>
                  <a:schemeClr val="bg1"/>
                </a:solidFill>
              </a:rPr>
              <a:t>Camina para el parque.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487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ffect</a:t>
            </a:r>
            <a:endParaRPr lang="es-MX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1730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ecipient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uture</a:t>
            </a:r>
            <a:endParaRPr lang="es-MX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505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mployment</a:t>
            </a:r>
            <a:endParaRPr lang="es-MX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omparison</a:t>
            </a:r>
            <a:endParaRPr lang="es-MX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4800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oward</a:t>
            </a:r>
            <a:endParaRPr lang="es-MX" sz="3600" dirty="0"/>
          </a:p>
        </p:txBody>
      </p:sp>
      <p:pic>
        <p:nvPicPr>
          <p:cNvPr id="29698" name="Picture 2" descr="C:\Users\Erin\AppData\Local\Microsoft\Windows\Temporary Internet Files\Content.IE5\FNQK7GIC\MC9004370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876800"/>
            <a:ext cx="1828800" cy="138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 inglés la palabra “</a:t>
            </a:r>
            <a:r>
              <a:rPr lang="es-MX" dirty="0" err="1" smtClean="0"/>
              <a:t>for</a:t>
            </a:r>
            <a:r>
              <a:rPr lang="es-MX" dirty="0" smtClean="0"/>
              <a:t>” es por o para – pero…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8000" dirty="0" smtClean="0">
                <a:latin typeface="Britannic Bold" pitchFamily="34" charset="0"/>
              </a:rPr>
              <a:t>¿Cuándo las usamos?</a:t>
            </a:r>
            <a:endParaRPr lang="es-MX" sz="80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76200"/>
            <a:ext cx="1852110" cy="722864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</a:rPr>
              <a:t>Para: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47110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P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F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O</a:t>
            </a:r>
          </a:p>
          <a:p>
            <a:pPr>
              <a:buNone/>
            </a:pP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urpose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3810000" y="914400"/>
            <a:ext cx="4495800" cy="480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err="1" smtClean="0">
                <a:solidFill>
                  <a:schemeClr val="bg1"/>
                </a:solidFill>
              </a:rPr>
              <a:t>Opinion</a:t>
            </a:r>
            <a:r>
              <a:rPr lang="es-MX" sz="3200" dirty="0" smtClean="0">
                <a:solidFill>
                  <a:schemeClr val="bg1"/>
                </a:solidFill>
              </a:rPr>
              <a:t>: </a:t>
            </a:r>
            <a:r>
              <a:rPr lang="es-MX" sz="3200" dirty="0" err="1" smtClean="0">
                <a:solidFill>
                  <a:schemeClr val="bg1"/>
                </a:solidFill>
              </a:rPr>
              <a:t>For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someone</a:t>
            </a:r>
            <a:r>
              <a:rPr lang="es-MX" sz="3200" dirty="0" smtClean="0">
                <a:solidFill>
                  <a:schemeClr val="bg1"/>
                </a:solidFill>
              </a:rPr>
              <a:t>, </a:t>
            </a:r>
            <a:r>
              <a:rPr lang="es-MX" sz="3200" dirty="0" err="1" smtClean="0">
                <a:solidFill>
                  <a:schemeClr val="bg1"/>
                </a:solidFill>
              </a:rPr>
              <a:t>it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is</a:t>
            </a:r>
            <a:r>
              <a:rPr lang="es-MX" sz="3200" dirty="0" smtClean="0">
                <a:solidFill>
                  <a:schemeClr val="bg1"/>
                </a:solidFill>
              </a:rPr>
              <a:t>…</a:t>
            </a:r>
          </a:p>
          <a:p>
            <a:pPr algn="ctr"/>
            <a:endParaRPr lang="es-MX" sz="3200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Manuel, la clase de química es muy fácil. </a:t>
            </a:r>
          </a:p>
          <a:p>
            <a:pPr algn="ctr">
              <a:buFontTx/>
              <a:buChar char="-"/>
            </a:pPr>
            <a:r>
              <a:rPr lang="es-MX" sz="3200" b="1" dirty="0" smtClean="0">
                <a:solidFill>
                  <a:schemeClr val="bg1"/>
                </a:solidFill>
              </a:rPr>
              <a:t>Para</a:t>
            </a:r>
            <a:r>
              <a:rPr lang="es-MX" sz="3200" dirty="0" smtClean="0">
                <a:solidFill>
                  <a:schemeClr val="bg1"/>
                </a:solidFill>
              </a:rPr>
              <a:t> mí, la música de </a:t>
            </a:r>
            <a:r>
              <a:rPr lang="es-MX" sz="3200" dirty="0" err="1" smtClean="0">
                <a:solidFill>
                  <a:schemeClr val="bg1"/>
                </a:solidFill>
              </a:rPr>
              <a:t>Miley</a:t>
            </a:r>
            <a:r>
              <a:rPr lang="es-MX" sz="3200" dirty="0" smtClean="0">
                <a:solidFill>
                  <a:schemeClr val="bg1"/>
                </a:solidFill>
              </a:rPr>
              <a:t> </a:t>
            </a:r>
            <a:r>
              <a:rPr lang="es-MX" sz="3200" dirty="0" err="1" smtClean="0">
                <a:solidFill>
                  <a:schemeClr val="bg1"/>
                </a:solidFill>
              </a:rPr>
              <a:t>Cyrus</a:t>
            </a:r>
            <a:r>
              <a:rPr lang="es-MX" sz="3200" dirty="0" smtClean="0">
                <a:solidFill>
                  <a:schemeClr val="bg1"/>
                </a:solidFill>
              </a:rPr>
              <a:t> es horrible.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487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ffect</a:t>
            </a:r>
            <a:endParaRPr lang="es-MX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1730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ecipient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uture</a:t>
            </a:r>
            <a:endParaRPr lang="es-MX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505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mployment</a:t>
            </a:r>
            <a:endParaRPr lang="es-MX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omparison</a:t>
            </a:r>
            <a:endParaRPr lang="es-MX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4800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oward</a:t>
            </a:r>
            <a:endParaRPr lang="es-MX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5449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pinion</a:t>
            </a:r>
            <a:endParaRPr lang="es-MX" sz="3600" dirty="0"/>
          </a:p>
        </p:txBody>
      </p:sp>
      <p:pic>
        <p:nvPicPr>
          <p:cNvPr id="30722" name="Picture 2" descr="C:\Users\Erin\AppData\Local\Microsoft\Windows\Temporary Internet Files\Content.IE5\GMQO04PP\MC9002339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838200"/>
            <a:ext cx="1558496" cy="1831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04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Expresiones con POR: </a:t>
            </a:r>
            <a:endParaRPr lang="es-MX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399" y="1295397"/>
          <a:ext cx="8077200" cy="5181606"/>
        </p:xfrm>
        <a:graphic>
          <a:graphicData uri="http://schemas.openxmlformats.org/drawingml/2006/table">
            <a:tbl>
              <a:tblPr/>
              <a:tblGrid>
                <a:gridCol w="1600201"/>
                <a:gridCol w="2209800"/>
                <a:gridCol w="2005584"/>
                <a:gridCol w="2261615"/>
              </a:tblGrid>
              <a:tr h="691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b="1" dirty="0">
                          <a:latin typeface="Century Gothic"/>
                          <a:ea typeface="Calibri"/>
                          <a:cs typeface="Times New Roman"/>
                        </a:rPr>
                        <a:t>Por primera vez </a:t>
                      </a:r>
                      <a:endParaRPr lang="en-US" sz="1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For the first time</a:t>
                      </a:r>
                      <a:endParaRPr lang="en-US" sz="1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b="1" dirty="0">
                          <a:latin typeface="Century Gothic"/>
                          <a:ea typeface="Calibri"/>
                          <a:cs typeface="Times New Roman"/>
                        </a:rPr>
                        <a:t>Por fin </a:t>
                      </a:r>
                      <a:endParaRPr lang="en-US" sz="1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Finally, at last 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7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ejemplo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For example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favor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Please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7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b="1">
                          <a:latin typeface="Century Gothic"/>
                          <a:ea typeface="Calibri"/>
                          <a:cs typeface="Times New Roman"/>
                        </a:rPr>
                        <a:t>Por lo menos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At least 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desgracia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Unfortunately </a:t>
                      </a:r>
                      <a:endParaRPr lang="en-US" sz="1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7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supuesto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Of course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casualidad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By (any) chance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7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eso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Therefore…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otra parte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On the other hand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aqu</a:t>
                      </a:r>
                      <a:r>
                        <a:rPr lang="en-US" sz="1800" b="1">
                          <a:latin typeface="Century Gothic"/>
                          <a:ea typeface="Calibri"/>
                          <a:cs typeface="Courier New"/>
                        </a:rPr>
                        <a:t>í/ allí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Around here/ there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entury Gothic"/>
                          <a:ea typeface="Calibri"/>
                          <a:cs typeface="Times New Roman"/>
                        </a:rPr>
                        <a:t>Por lo tanto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entury Gothic"/>
                          <a:ea typeface="Calibri"/>
                          <a:cs typeface="Times New Roman"/>
                        </a:rPr>
                        <a:t>Therefore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b="1">
                          <a:latin typeface="Century Gothic"/>
                          <a:ea typeface="Calibri"/>
                          <a:cs typeface="Times New Roman"/>
                        </a:rPr>
                        <a:t>Por ahora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>
                          <a:latin typeface="Century Gothic"/>
                          <a:ea typeface="Calibri"/>
                          <a:cs typeface="Times New Roman"/>
                        </a:rPr>
                        <a:t>For now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b="1">
                          <a:latin typeface="Century Gothic"/>
                          <a:ea typeface="Calibri"/>
                          <a:cs typeface="Times New Roman"/>
                        </a:rPr>
                        <a:t>Por cierto 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>
                          <a:latin typeface="Century Gothic"/>
                          <a:ea typeface="Calibri"/>
                          <a:cs typeface="Times New Roman"/>
                        </a:rPr>
                        <a:t>Certainly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b="1" dirty="0">
                          <a:latin typeface="Century Gothic"/>
                          <a:ea typeface="Calibri"/>
                          <a:cs typeface="Times New Roman"/>
                        </a:rPr>
                        <a:t>Por todas partes</a:t>
                      </a:r>
                      <a:endParaRPr lang="en-US" sz="1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dirty="0" err="1">
                          <a:latin typeface="Century Gothic"/>
                          <a:ea typeface="Calibri"/>
                          <a:cs typeface="Times New Roman"/>
                        </a:rPr>
                        <a:t>Everywhere</a:t>
                      </a:r>
                      <a:endParaRPr lang="en-US" sz="1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b="1">
                          <a:latin typeface="Century Gothic"/>
                          <a:ea typeface="Calibri"/>
                          <a:cs typeface="Times New Roman"/>
                        </a:rPr>
                        <a:t>Por adelanto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1800" dirty="0">
                          <a:latin typeface="Century Gothic"/>
                          <a:ea typeface="Calibri"/>
                          <a:cs typeface="Times New Roman"/>
                        </a:rPr>
                        <a:t>In </a:t>
                      </a:r>
                      <a:r>
                        <a:rPr lang="es-ES_tradnl" sz="1800" dirty="0" err="1">
                          <a:latin typeface="Century Gothic"/>
                          <a:ea typeface="Calibri"/>
                          <a:cs typeface="Times New Roman"/>
                        </a:rPr>
                        <a:t>advance</a:t>
                      </a:r>
                      <a:endParaRPr lang="en-US" sz="1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24744" cy="724936"/>
          </a:xfrm>
        </p:spPr>
        <p:txBody>
          <a:bodyPr/>
          <a:lstStyle/>
          <a:p>
            <a:r>
              <a:rPr lang="es-MX" dirty="0" smtClean="0"/>
              <a:t>Expresiones con PARA: </a:t>
            </a:r>
            <a:endParaRPr lang="es-MX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077200" cy="1962912"/>
        </p:xfrm>
        <a:graphic>
          <a:graphicData uri="http://schemas.openxmlformats.org/drawingml/2006/table">
            <a:tbl>
              <a:tblPr/>
              <a:tblGrid>
                <a:gridCol w="1776985"/>
                <a:gridCol w="2261615"/>
                <a:gridCol w="1776985"/>
                <a:gridCol w="2261615"/>
              </a:tblGrid>
              <a:tr h="334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2800" b="1" dirty="0">
                          <a:latin typeface="Century Gothic"/>
                          <a:ea typeface="Calibri"/>
                          <a:cs typeface="Times New Roman"/>
                        </a:rPr>
                        <a:t>Para que</a:t>
                      </a:r>
                      <a:endParaRPr lang="en-US" sz="2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2800">
                          <a:latin typeface="Century Gothic"/>
                          <a:ea typeface="Calibri"/>
                          <a:cs typeface="Times New Roman"/>
                        </a:rPr>
                        <a:t>So that</a:t>
                      </a:r>
                      <a:endParaRPr lang="en-US" sz="2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2800" b="1">
                          <a:latin typeface="Century Gothic"/>
                          <a:ea typeface="Calibri"/>
                          <a:cs typeface="Times New Roman"/>
                        </a:rPr>
                        <a:t>Para siempre</a:t>
                      </a:r>
                      <a:endParaRPr lang="en-US" sz="2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2800">
                          <a:latin typeface="Century Gothic"/>
                          <a:ea typeface="Calibri"/>
                          <a:cs typeface="Times New Roman"/>
                        </a:rPr>
                        <a:t>Forever</a:t>
                      </a:r>
                      <a:endParaRPr lang="en-US" sz="2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2800" b="1" dirty="0">
                          <a:latin typeface="Century Gothic"/>
                          <a:ea typeface="Calibri"/>
                          <a:cs typeface="Times New Roman"/>
                        </a:rPr>
                        <a:t>Estar para</a:t>
                      </a:r>
                      <a:endParaRPr lang="en-US" sz="2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2800">
                          <a:latin typeface="Century Gothic"/>
                          <a:ea typeface="Calibri"/>
                          <a:cs typeface="Times New Roman"/>
                        </a:rPr>
                        <a:t>to be about to</a:t>
                      </a:r>
                      <a:endParaRPr lang="en-US" sz="2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2800" b="1" dirty="0">
                          <a:latin typeface="Century Gothic"/>
                          <a:ea typeface="Calibri"/>
                          <a:cs typeface="Times New Roman"/>
                        </a:rPr>
                        <a:t>Para entonces</a:t>
                      </a:r>
                      <a:endParaRPr lang="en-US" sz="2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_tradnl" sz="2800" dirty="0" err="1">
                          <a:latin typeface="Century Gothic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es-ES_tradnl" sz="2800" dirty="0">
                          <a:latin typeface="Century Gothic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_tradnl" sz="2800" dirty="0" err="1">
                          <a:latin typeface="Century Gothic"/>
                          <a:ea typeface="Calibri"/>
                          <a:cs typeface="Times New Roman"/>
                        </a:rPr>
                        <a:t>that</a:t>
                      </a:r>
                      <a:r>
                        <a:rPr lang="es-ES_tradnl" sz="2800" dirty="0">
                          <a:latin typeface="Century Gothic"/>
                          <a:ea typeface="Calibri"/>
                          <a:cs typeface="Times New Roman"/>
                        </a:rPr>
                        <a:t> time</a:t>
                      </a:r>
                      <a:endParaRPr lang="en-US" sz="28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54478" marR="54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Practicamos: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696200" cy="5257800"/>
          </a:xfrm>
        </p:spPr>
        <p:txBody>
          <a:bodyPr>
            <a:normAutofit lnSpcReduction="10000"/>
          </a:bodyPr>
          <a:lstStyle/>
          <a:p>
            <a:r>
              <a:rPr lang="es-ES_tradnl" sz="2800" dirty="0" smtClean="0"/>
              <a:t>1. Voy a casarme ______amor.  </a:t>
            </a:r>
            <a:endParaRPr lang="en-US" sz="2800" dirty="0" smtClean="0"/>
          </a:p>
          <a:p>
            <a:r>
              <a:rPr lang="es-ES_tradnl" sz="2800" dirty="0" smtClean="0"/>
              <a:t>2. Roberto tiene que hacerlo _________mañana. </a:t>
            </a:r>
            <a:endParaRPr lang="en-US" sz="2800" dirty="0" smtClean="0"/>
          </a:p>
          <a:p>
            <a:r>
              <a:rPr lang="es-ES_tradnl" sz="2800" dirty="0" smtClean="0"/>
              <a:t>3. Luis estudia __________ médico.  </a:t>
            </a:r>
            <a:endParaRPr lang="en-US" sz="2800" dirty="0" smtClean="0"/>
          </a:p>
          <a:p>
            <a:r>
              <a:rPr lang="es-ES_tradnl" sz="2800" dirty="0" smtClean="0"/>
              <a:t>4. Ayer yo trabajé __________Luisa porque ella se enfermó.  </a:t>
            </a:r>
            <a:endParaRPr lang="en-US" sz="2800" dirty="0" smtClean="0"/>
          </a:p>
          <a:p>
            <a:r>
              <a:rPr lang="es-ES_tradnl" sz="2800" dirty="0" smtClean="0"/>
              <a:t>5. Yo pagué veinte dólares ___________el libro de texto.  </a:t>
            </a:r>
            <a:endParaRPr lang="en-US" sz="2800" dirty="0" smtClean="0"/>
          </a:p>
          <a:p>
            <a:r>
              <a:rPr lang="es-ES_tradnl" sz="2800" dirty="0" smtClean="0"/>
              <a:t>6. Viajamos a Cuba _______________barco.  </a:t>
            </a:r>
            <a:endParaRPr lang="en-US" sz="2800" dirty="0" smtClean="0"/>
          </a:p>
          <a:p>
            <a:r>
              <a:rPr lang="es-ES_tradnl" sz="2800" dirty="0" smtClean="0"/>
              <a:t>7. Mi familia vivió en Puerto Rico ____________ cinco años.  </a:t>
            </a:r>
            <a:endParaRPr lang="en-US" sz="2800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9144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/>
              <a:t>p</a:t>
            </a:r>
            <a:r>
              <a:rPr lang="es-MX" sz="2600" dirty="0" smtClean="0"/>
              <a:t>or</a:t>
            </a:r>
            <a:endParaRPr lang="es-MX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526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smtClean="0"/>
              <a:t>para</a:t>
            </a:r>
            <a:endParaRPr lang="es-MX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2250757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smtClean="0"/>
              <a:t>para</a:t>
            </a:r>
            <a:endParaRPr lang="es-MX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27432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smtClean="0"/>
              <a:t>por</a:t>
            </a:r>
            <a:endParaRPr lang="es-MX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5814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/>
              <a:t>p</a:t>
            </a:r>
            <a:r>
              <a:rPr lang="es-MX" sz="2600" dirty="0" smtClean="0"/>
              <a:t>or</a:t>
            </a:r>
            <a:endParaRPr lang="es-MX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48006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/>
              <a:t>p</a:t>
            </a:r>
            <a:r>
              <a:rPr lang="es-MX" sz="2600" dirty="0" smtClean="0"/>
              <a:t>or</a:t>
            </a:r>
            <a:endParaRPr lang="es-MX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5679757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/>
              <a:t>p</a:t>
            </a:r>
            <a:r>
              <a:rPr lang="es-MX" sz="2600" dirty="0" smtClean="0"/>
              <a:t>or</a:t>
            </a:r>
            <a:endParaRPr lang="es-MX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867400"/>
          </a:xfrm>
        </p:spPr>
        <p:txBody>
          <a:bodyPr>
            <a:normAutofit fontScale="92500"/>
          </a:bodyPr>
          <a:lstStyle/>
          <a:p>
            <a:r>
              <a:rPr lang="es-ES_tradnl" sz="3000" dirty="0" smtClean="0"/>
              <a:t>8. Este traje de baño es demasiado pequeño ________ mí. </a:t>
            </a:r>
            <a:endParaRPr lang="en-US" sz="3000" dirty="0" smtClean="0"/>
          </a:p>
          <a:p>
            <a:r>
              <a:rPr lang="es-ES_tradnl" sz="3000" dirty="0" smtClean="0"/>
              <a:t>9. Miguel no fue a clase ayer _______ estar enfermo.  </a:t>
            </a:r>
            <a:endParaRPr lang="en-US" sz="3000" dirty="0" smtClean="0"/>
          </a:p>
          <a:p>
            <a:r>
              <a:rPr lang="es-ES_tradnl" sz="3000" dirty="0" smtClean="0"/>
              <a:t>10. Regresé a mi cuarto _______ dormir</a:t>
            </a:r>
            <a:endParaRPr lang="en-US" sz="3000" dirty="0" smtClean="0"/>
          </a:p>
          <a:p>
            <a:r>
              <a:rPr lang="es-ES_tradnl" sz="3000" dirty="0" smtClean="0"/>
              <a:t>11. Ese cuadro fue pintado _______ Picasso.  </a:t>
            </a:r>
            <a:endParaRPr lang="en-US" sz="3000" dirty="0" smtClean="0"/>
          </a:p>
          <a:p>
            <a:r>
              <a:rPr lang="es-ES_tradnl" sz="3000" dirty="0" smtClean="0"/>
              <a:t>12. Si hay un incendio debes salir ________ la ventana. </a:t>
            </a:r>
            <a:endParaRPr lang="en-US" sz="3000" dirty="0" smtClean="0"/>
          </a:p>
          <a:p>
            <a:r>
              <a:rPr lang="es-ES_tradnl" sz="3000" dirty="0" smtClean="0"/>
              <a:t>13. Voy al centro _______ ver una película.  </a:t>
            </a:r>
            <a:endParaRPr lang="en-US" sz="3000" dirty="0" smtClean="0"/>
          </a:p>
          <a:p>
            <a:r>
              <a:rPr lang="es-ES_tradnl" sz="3000" dirty="0" smtClean="0"/>
              <a:t>14. Quiero viajar ______ Europa después de graduarme.  </a:t>
            </a:r>
            <a:endParaRPr lang="en-US" sz="3000" dirty="0" smtClean="0"/>
          </a:p>
          <a:p>
            <a:endParaRPr lang="es-MX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066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para</a:t>
            </a:r>
            <a:endParaRPr lang="es-MX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600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por</a:t>
            </a:r>
            <a:endParaRPr lang="es-MX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514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para</a:t>
            </a:r>
            <a:endParaRPr lang="es-MX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971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por</a:t>
            </a:r>
            <a:endParaRPr lang="es-MX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3581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por</a:t>
            </a:r>
            <a:endParaRPr lang="es-MX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4419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para</a:t>
            </a:r>
            <a:endParaRPr lang="es-MX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953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por</a:t>
            </a:r>
            <a:endParaRPr lang="es-MX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9.2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/ para </a:t>
            </a:r>
            <a:r>
              <a:rPr lang="en-US" dirty="0" err="1" smtClean="0"/>
              <a:t>practica</a:t>
            </a:r>
            <a:r>
              <a:rPr lang="en-US" dirty="0" smtClean="0"/>
              <a:t>: (</a:t>
            </a:r>
            <a:r>
              <a:rPr lang="en-US" smtClean="0"/>
              <a:t>on worksheet)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88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1. Esa iglesia fue diseñada ____________ Gaudí. </a:t>
            </a:r>
            <a:endParaRPr lang="es-MX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581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por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“</a:t>
            </a:r>
            <a:r>
              <a:rPr lang="es-MX" sz="5400" dirty="0" err="1" smtClean="0">
                <a:solidFill>
                  <a:srgbClr val="FF0000"/>
                </a:solidFill>
              </a:rPr>
              <a:t>by</a:t>
            </a:r>
            <a:r>
              <a:rPr lang="es-MX" sz="5400" dirty="0" smtClean="0">
                <a:solidFill>
                  <a:srgbClr val="FF0000"/>
                </a:solidFill>
              </a:rPr>
              <a:t>”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2. Estábamos en el carro e íbamos ____________ la tienda.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819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para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9530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Toward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smtClean="0">
                <a:solidFill>
                  <a:schemeClr val="accent6">
                    <a:lumMod val="75000"/>
                  </a:schemeClr>
                </a:solidFill>
              </a:rPr>
              <a:t>3. Siempre caminamos ____________ el parque.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819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por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Around</a:t>
            </a:r>
            <a:r>
              <a:rPr lang="es-MX" sz="5400" dirty="0" smtClean="0">
                <a:solidFill>
                  <a:srgbClr val="FF0000"/>
                </a:solidFill>
              </a:rPr>
              <a:t>/</a:t>
            </a:r>
            <a:r>
              <a:rPr lang="es-MX" sz="5400" dirty="0" err="1" smtClean="0">
                <a:solidFill>
                  <a:srgbClr val="FF0000"/>
                </a:solidFill>
              </a:rPr>
              <a:t>through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4. Los ciclistas iban a 50 km _____ hora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3581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por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9530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Unit</a:t>
            </a:r>
            <a:r>
              <a:rPr lang="es-MX" sz="5400" dirty="0" smtClean="0">
                <a:solidFill>
                  <a:srgbClr val="FF0000"/>
                </a:solidFill>
              </a:rPr>
              <a:t> of </a:t>
            </a:r>
            <a:r>
              <a:rPr lang="es-MX" sz="5400" dirty="0" err="1" smtClean="0">
                <a:solidFill>
                  <a:srgbClr val="FF0000"/>
                </a:solidFill>
              </a:rPr>
              <a:t>measurement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Recuerden…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err="1" smtClean="0"/>
              <a:t>I’m</a:t>
            </a:r>
            <a:r>
              <a:rPr lang="es-MX" dirty="0" smtClean="0"/>
              <a:t> “ATTRACTED” </a:t>
            </a:r>
            <a:r>
              <a:rPr lang="es-MX" dirty="0" err="1" smtClean="0"/>
              <a:t>to</a:t>
            </a:r>
            <a:r>
              <a:rPr lang="es-MX" dirty="0" smtClean="0"/>
              <a:t> “PERFECTO”!</a:t>
            </a: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4384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ritannic Bold" pitchFamily="34" charset="0"/>
              </a:rPr>
              <a:t>por</a:t>
            </a:r>
            <a:endParaRPr lang="es-MX" dirty="0">
              <a:latin typeface="Britannic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2430959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Britannic Bold" pitchFamily="34" charset="0"/>
              </a:rPr>
              <a:t>para</a:t>
            </a:r>
            <a:endParaRPr lang="es-MX" dirty="0">
              <a:latin typeface="Britannic Bold" pitchFamily="34" charset="0"/>
            </a:endParaRPr>
          </a:p>
        </p:txBody>
      </p:sp>
      <p:pic>
        <p:nvPicPr>
          <p:cNvPr id="1026" name="Picture 2" descr="http://l.thumbs.canstockphoto.com/canstock64009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352800"/>
            <a:ext cx="3194360" cy="2619375"/>
          </a:xfrm>
          <a:prstGeom prst="rect">
            <a:avLst/>
          </a:prstGeom>
          <a:noFill/>
        </p:spPr>
      </p:pic>
      <p:pic>
        <p:nvPicPr>
          <p:cNvPr id="1028" name="Picture 4" descr="http://visitmix.com/content/files/nothings_perfect.jpg"/>
          <p:cNvPicPr>
            <a:picLocks noChangeAspect="1" noChangeArrowheads="1"/>
          </p:cNvPicPr>
          <p:nvPr/>
        </p:nvPicPr>
        <p:blipFill>
          <a:blip r:embed="rId3" cstate="print"/>
          <a:srcRect l="12777" t="30299" b="20817"/>
          <a:stretch>
            <a:fillRect/>
          </a:stretch>
        </p:blipFill>
        <p:spPr bwMode="auto">
          <a:xfrm rot="5001019">
            <a:off x="6174999" y="4037320"/>
            <a:ext cx="2716715" cy="1010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46821E-6 L -0.38333 0.0111 " pathEditMode="relative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5. Me dio 10 dólares ____________ mi camiseta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81047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por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Exchange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6. Los muchachos compraron pastel ____________ su mamá.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819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para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Recipient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7. Jugamos al fútbol ________ seis horas.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657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por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Duration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8. Pedro quiere ahorrar dinero ____________ comprarle un anillo a su novia.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057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para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472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Purpose</a:t>
            </a:r>
            <a:r>
              <a:rPr lang="es-MX" sz="5400" dirty="0" smtClean="0">
                <a:solidFill>
                  <a:srgbClr val="FF0000"/>
                </a:solidFill>
              </a:rPr>
              <a:t>/</a:t>
            </a:r>
            <a:r>
              <a:rPr lang="es-MX" sz="5400" dirty="0" err="1" smtClean="0">
                <a:solidFill>
                  <a:srgbClr val="FF0000"/>
                </a:solidFill>
              </a:rPr>
              <a:t>goal</a:t>
            </a:r>
            <a:r>
              <a:rPr lang="es-MX" sz="5400" dirty="0" smtClean="0">
                <a:solidFill>
                  <a:srgbClr val="FF0000"/>
                </a:solidFill>
              </a:rPr>
              <a:t> “in </a:t>
            </a:r>
            <a:r>
              <a:rPr lang="es-MX" sz="5400" dirty="0" err="1" smtClean="0">
                <a:solidFill>
                  <a:srgbClr val="FF0000"/>
                </a:solidFill>
              </a:rPr>
              <a:t>order</a:t>
            </a:r>
            <a:r>
              <a:rPr lang="es-MX" sz="5400" dirty="0" smtClean="0">
                <a:solidFill>
                  <a:srgbClr val="FF0000"/>
                </a:solidFill>
              </a:rPr>
              <a:t> </a:t>
            </a:r>
            <a:r>
              <a:rPr lang="es-MX" sz="5400" dirty="0" err="1" smtClean="0">
                <a:solidFill>
                  <a:srgbClr val="FF0000"/>
                </a:solidFill>
              </a:rPr>
              <a:t>to</a:t>
            </a:r>
            <a:r>
              <a:rPr lang="es-MX" sz="5400" dirty="0" smtClean="0">
                <a:solidFill>
                  <a:srgbClr val="FF0000"/>
                </a:solidFill>
              </a:rPr>
              <a:t>…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925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9. Juan tiene que terminar la composición ____________ mañana.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276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para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Deadline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10. Hablaron __________ teléfono.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3657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por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Through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smtClean="0">
                <a:solidFill>
                  <a:schemeClr val="accent6">
                    <a:lumMod val="75000"/>
                  </a:schemeClr>
                </a:solidFill>
              </a:rPr>
              <a:t>11. Los guantes son ____________ las manos.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819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para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Purpose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12. Fueron a la tienda ____________ leche.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2895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por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502027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After</a:t>
            </a:r>
            <a:r>
              <a:rPr lang="es-MX" sz="5400" dirty="0" smtClean="0">
                <a:solidFill>
                  <a:srgbClr val="FF0000"/>
                </a:solidFill>
              </a:rPr>
              <a:t>/ in </a:t>
            </a:r>
            <a:r>
              <a:rPr lang="es-MX" sz="5400" dirty="0" err="1" smtClean="0">
                <a:solidFill>
                  <a:srgbClr val="FF0000"/>
                </a:solidFill>
              </a:rPr>
              <a:t>search</a:t>
            </a:r>
            <a:r>
              <a:rPr lang="es-MX" sz="5400" dirty="0" smtClean="0">
                <a:solidFill>
                  <a:srgbClr val="FF0000"/>
                </a:solidFill>
              </a:rPr>
              <a:t> of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0015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13. ____ golpear a otro estudiante, Pedro recibió una suspensión.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600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Por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257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err="1" smtClean="0">
                <a:solidFill>
                  <a:srgbClr val="FF0000"/>
                </a:solidFill>
              </a:rPr>
              <a:t>Reason</a:t>
            </a:r>
            <a:r>
              <a:rPr lang="es-MX" sz="4800" dirty="0" smtClean="0">
                <a:solidFill>
                  <a:srgbClr val="FF0000"/>
                </a:solidFill>
              </a:rPr>
              <a:t>/ </a:t>
            </a:r>
            <a:r>
              <a:rPr lang="es-MX" sz="4800" dirty="0" err="1" smtClean="0">
                <a:solidFill>
                  <a:srgbClr val="FF0000"/>
                </a:solidFill>
              </a:rPr>
              <a:t>Because</a:t>
            </a:r>
            <a:r>
              <a:rPr lang="es-MX" sz="4800" dirty="0" smtClean="0">
                <a:solidFill>
                  <a:srgbClr val="FF0000"/>
                </a:solidFill>
              </a:rPr>
              <a:t> of</a:t>
            </a:r>
            <a:endParaRPr lang="es-MX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14. ______ un niño</a:t>
            </a:r>
            <a:r>
              <a:rPr lang="es-ES_tradnl" sz="5400" i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 Juan es muy alto.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819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Para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Comparison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2362200" y="1981200"/>
            <a:ext cx="5715000" cy="25146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err="1" smtClean="0"/>
              <a:t>Around</a:t>
            </a:r>
            <a:r>
              <a:rPr lang="es-MX" sz="3200" dirty="0" smtClean="0"/>
              <a:t> a place,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along</a:t>
            </a:r>
            <a:r>
              <a:rPr lang="es-MX" sz="3200" dirty="0" smtClean="0"/>
              <a:t>:</a:t>
            </a:r>
          </a:p>
          <a:p>
            <a:endParaRPr lang="es-MX" sz="3200" dirty="0"/>
          </a:p>
          <a:p>
            <a:r>
              <a:rPr lang="es-MX" sz="3200" dirty="0" smtClean="0"/>
              <a:t>- Caminamos </a:t>
            </a:r>
            <a:r>
              <a:rPr lang="es-MX" sz="3200" b="1" dirty="0" smtClean="0"/>
              <a:t>por</a:t>
            </a:r>
            <a:r>
              <a:rPr lang="es-MX" sz="3200" dirty="0" smtClean="0"/>
              <a:t> el río.</a:t>
            </a:r>
          </a:p>
          <a:p>
            <a:r>
              <a:rPr lang="es-MX" sz="3200" dirty="0" smtClean="0"/>
              <a:t>- ¿Hay un banco </a:t>
            </a:r>
            <a:r>
              <a:rPr lang="es-MX" sz="3200" b="1" dirty="0" smtClean="0"/>
              <a:t>por</a:t>
            </a:r>
            <a:r>
              <a:rPr lang="es-MX" sz="3200" dirty="0" smtClean="0"/>
              <a:t> aquí?</a:t>
            </a:r>
            <a:endParaRPr lang="es-MX" sz="3200" dirty="0"/>
          </a:p>
        </p:txBody>
      </p:sp>
      <p:pic>
        <p:nvPicPr>
          <p:cNvPr id="17410" name="Picture 2" descr="http://l.thumbs.canstockphoto.com/canstock147839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267200"/>
            <a:ext cx="2245178" cy="1676401"/>
          </a:xfrm>
          <a:prstGeom prst="rect">
            <a:avLst/>
          </a:prstGeom>
          <a:noFill/>
        </p:spPr>
      </p:pic>
      <p:pic>
        <p:nvPicPr>
          <p:cNvPr id="17412" name="Picture 4" descr="http://l.thumbs.canstockphoto.com/canstock139983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648200"/>
            <a:ext cx="2582236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15. Los sábados trabajo ____________ mi papá.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2819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para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Employment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accent6">
                    <a:lumMod val="75000"/>
                  </a:schemeClr>
                </a:solidFill>
              </a:rPr>
              <a:t>16. ____________ mí, el arte moderno es muy raro.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981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0000"/>
                </a:solidFill>
              </a:rPr>
              <a:t>Para</a:t>
            </a:r>
            <a:endParaRPr lang="es-MX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953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 smtClean="0">
                <a:solidFill>
                  <a:srgbClr val="FF0000"/>
                </a:solidFill>
              </a:rPr>
              <a:t>Opinion</a:t>
            </a:r>
            <a:endParaRPr lang="es-MX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1828800" y="2438400"/>
            <a:ext cx="6477000" cy="25908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err="1" smtClean="0"/>
              <a:t>Through</a:t>
            </a:r>
            <a:r>
              <a:rPr lang="es-MX" sz="3200" dirty="0" smtClean="0"/>
              <a:t> a place: </a:t>
            </a:r>
          </a:p>
          <a:p>
            <a:pPr algn="ctr"/>
            <a:endParaRPr lang="es-MX" sz="3200" dirty="0"/>
          </a:p>
          <a:p>
            <a:r>
              <a:rPr lang="es-MX" sz="3200" dirty="0" smtClean="0"/>
              <a:t>- Yo paseó </a:t>
            </a:r>
            <a:r>
              <a:rPr lang="es-MX" sz="3200" b="1" dirty="0" smtClean="0"/>
              <a:t>por</a:t>
            </a:r>
            <a:r>
              <a:rPr lang="es-MX" sz="3200" dirty="0" smtClean="0"/>
              <a:t> el parque. </a:t>
            </a:r>
          </a:p>
          <a:p>
            <a:r>
              <a:rPr lang="es-MX" sz="3200" dirty="0" smtClean="0"/>
              <a:t>- El ladrón entró </a:t>
            </a:r>
            <a:r>
              <a:rPr lang="es-MX" sz="3200" b="1" dirty="0" smtClean="0"/>
              <a:t>por</a:t>
            </a:r>
            <a:r>
              <a:rPr lang="es-MX" sz="3200" dirty="0" smtClean="0"/>
              <a:t> la ventana.</a:t>
            </a:r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58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hrough</a:t>
            </a:r>
            <a:endParaRPr lang="es-MX" sz="3600" dirty="0"/>
          </a:p>
        </p:txBody>
      </p:sp>
      <p:pic>
        <p:nvPicPr>
          <p:cNvPr id="16386" name="Picture 2" descr="C:\Users\Erin\AppData\Local\Microsoft\Windows\Temporary Internet Files\Content.IE5\Q9O8YWIY\MC9000562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800600"/>
            <a:ext cx="1821485" cy="18324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390" name="Picture 6" descr="http://l.thumbs.canstockphoto.com/canstock65574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066800"/>
            <a:ext cx="18097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1981200" y="2971800"/>
            <a:ext cx="6629400" cy="30480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err="1" smtClean="0"/>
              <a:t>Transportation</a:t>
            </a:r>
            <a:r>
              <a:rPr lang="es-MX" sz="3200" dirty="0" smtClean="0"/>
              <a:t>/</a:t>
            </a:r>
            <a:r>
              <a:rPr lang="es-MX" sz="3200" dirty="0" err="1" smtClean="0"/>
              <a:t>Communication</a:t>
            </a:r>
            <a:r>
              <a:rPr lang="es-MX" sz="3200" dirty="0" smtClean="0"/>
              <a:t>: </a:t>
            </a:r>
            <a:r>
              <a:rPr lang="es-MX" sz="3200" dirty="0" err="1" smtClean="0"/>
              <a:t>by</a:t>
            </a:r>
            <a:r>
              <a:rPr lang="es-MX" sz="3200" dirty="0" smtClean="0"/>
              <a:t> </a:t>
            </a:r>
            <a:r>
              <a:rPr lang="es-MX" sz="3200" dirty="0" err="1" smtClean="0"/>
              <a:t>means</a:t>
            </a:r>
            <a:r>
              <a:rPr lang="es-MX" sz="3200" dirty="0" smtClean="0"/>
              <a:t> of, </a:t>
            </a:r>
            <a:r>
              <a:rPr lang="es-MX" sz="3200" dirty="0" err="1" smtClean="0"/>
              <a:t>by</a:t>
            </a:r>
            <a:endParaRPr lang="es-MX" sz="3200" dirty="0" smtClean="0"/>
          </a:p>
          <a:p>
            <a:pPr algn="ctr"/>
            <a:endParaRPr lang="es-MX" sz="3200" dirty="0" smtClean="0"/>
          </a:p>
          <a:p>
            <a:pPr>
              <a:buFontTx/>
              <a:buChar char="-"/>
            </a:pPr>
            <a:r>
              <a:rPr lang="es-MX" sz="3200" dirty="0" smtClean="0"/>
              <a:t>Fui a España </a:t>
            </a:r>
            <a:r>
              <a:rPr lang="es-MX" sz="3200" b="1" dirty="0" smtClean="0"/>
              <a:t>por</a:t>
            </a:r>
            <a:r>
              <a:rPr lang="es-MX" sz="3200" dirty="0" smtClean="0"/>
              <a:t> avión.</a:t>
            </a:r>
          </a:p>
          <a:p>
            <a:pPr>
              <a:buFontTx/>
              <a:buChar char="-"/>
            </a:pPr>
            <a:r>
              <a:rPr lang="es-MX" sz="3200" dirty="0" smtClean="0"/>
              <a:t>Hablé con mi mamá </a:t>
            </a:r>
            <a:r>
              <a:rPr lang="es-MX" sz="3200" b="1" dirty="0" smtClean="0"/>
              <a:t>por</a:t>
            </a:r>
            <a:r>
              <a:rPr lang="es-MX" sz="3200" dirty="0" smtClean="0"/>
              <a:t> teléfono.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258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hrough</a:t>
            </a:r>
            <a:endParaRPr lang="es-MX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944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ransportation</a:t>
            </a:r>
            <a:endParaRPr lang="es-MX" sz="3600" dirty="0"/>
          </a:p>
        </p:txBody>
      </p:sp>
      <p:pic>
        <p:nvPicPr>
          <p:cNvPr id="18433" name="Picture 1" descr="C:\Users\Erin\AppData\Local\Microsoft\Windows\Temporary Internet Files\Content.IE5\Q9O8YWIY\MC9003631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066800"/>
            <a:ext cx="2971800" cy="1259899"/>
          </a:xfrm>
          <a:prstGeom prst="rect">
            <a:avLst/>
          </a:prstGeom>
          <a:noFill/>
        </p:spPr>
      </p:pic>
      <p:pic>
        <p:nvPicPr>
          <p:cNvPr id="18435" name="Picture 3" descr="C:\Users\Erin\AppData\Local\Microsoft\Windows\Temporary Internet Files\Content.IE5\DXKJC2I8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00600"/>
            <a:ext cx="1677010" cy="1814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1944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ransportation</a:t>
            </a:r>
            <a:endParaRPr lang="es-MX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2819400" y="762000"/>
            <a:ext cx="5638800" cy="55626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3200" dirty="0" smtClean="0"/>
          </a:p>
          <a:p>
            <a:pPr algn="ctr"/>
            <a:r>
              <a:rPr lang="es-MX" sz="3200" dirty="0" err="1" smtClean="0"/>
              <a:t>Reason</a:t>
            </a:r>
            <a:r>
              <a:rPr lang="es-MX" sz="3200" dirty="0" smtClean="0"/>
              <a:t>: cause, </a:t>
            </a:r>
            <a:r>
              <a:rPr lang="es-MX" sz="3200" dirty="0" err="1" smtClean="0"/>
              <a:t>motivation</a:t>
            </a:r>
            <a:r>
              <a:rPr lang="es-MX" sz="3200" dirty="0" smtClean="0"/>
              <a:t>, </a:t>
            </a:r>
            <a:r>
              <a:rPr lang="es-MX" sz="3200" dirty="0" err="1" smtClean="0"/>
              <a:t>on</a:t>
            </a:r>
            <a:r>
              <a:rPr lang="es-MX" sz="3200" dirty="0" smtClean="0"/>
              <a:t> </a:t>
            </a:r>
            <a:r>
              <a:rPr lang="es-MX" sz="3200" dirty="0" err="1" smtClean="0"/>
              <a:t>behalf</a:t>
            </a:r>
            <a:r>
              <a:rPr lang="es-MX" sz="3200" dirty="0" smtClean="0"/>
              <a:t> of, </a:t>
            </a:r>
            <a:r>
              <a:rPr lang="es-MX" sz="3200" dirty="0" err="1" smtClean="0"/>
              <a:t>for</a:t>
            </a:r>
            <a:r>
              <a:rPr lang="es-MX" sz="3200" dirty="0" smtClean="0"/>
              <a:t> </a:t>
            </a:r>
            <a:r>
              <a:rPr lang="es-MX" sz="3200" dirty="0" err="1" smtClean="0"/>
              <a:t>the</a:t>
            </a:r>
            <a:r>
              <a:rPr lang="es-MX" sz="3200" dirty="0" smtClean="0"/>
              <a:t> sake of…</a:t>
            </a:r>
          </a:p>
          <a:p>
            <a:pPr algn="ctr">
              <a:buFontTx/>
              <a:buChar char="-"/>
            </a:pPr>
            <a:r>
              <a:rPr lang="es-MX" sz="3200" dirty="0" smtClean="0"/>
              <a:t>Los padres viajaron a Disney </a:t>
            </a:r>
            <a:r>
              <a:rPr lang="es-MX" sz="3200" b="1" dirty="0" smtClean="0"/>
              <a:t>por</a:t>
            </a:r>
            <a:r>
              <a:rPr lang="es-MX" sz="3200" dirty="0" smtClean="0"/>
              <a:t> su hijo. </a:t>
            </a:r>
          </a:p>
          <a:p>
            <a:pPr algn="ctr">
              <a:buFontTx/>
              <a:buChar char="-"/>
            </a:pPr>
            <a:r>
              <a:rPr lang="es-MX" sz="3200" dirty="0" smtClean="0"/>
              <a:t>Rosa se casó (</a:t>
            </a:r>
            <a:r>
              <a:rPr lang="es-MX" sz="3200" dirty="0" err="1" smtClean="0"/>
              <a:t>got</a:t>
            </a:r>
            <a:r>
              <a:rPr lang="es-MX" sz="3200" dirty="0" smtClean="0"/>
              <a:t> </a:t>
            </a:r>
            <a:r>
              <a:rPr lang="es-MX" sz="3200" dirty="0" err="1" smtClean="0"/>
              <a:t>married</a:t>
            </a:r>
            <a:r>
              <a:rPr lang="es-MX" sz="3200" dirty="0" smtClean="0"/>
              <a:t>) </a:t>
            </a:r>
            <a:r>
              <a:rPr lang="es-MX" sz="3200" b="1" dirty="0" smtClean="0"/>
              <a:t>por</a:t>
            </a:r>
            <a:r>
              <a:rPr lang="es-MX" sz="3200" dirty="0" smtClean="0"/>
              <a:t> dinero.</a:t>
            </a:r>
          </a:p>
          <a:p>
            <a:pPr algn="ctr">
              <a:buFontTx/>
              <a:buChar char="-"/>
            </a:pPr>
            <a:r>
              <a:rPr lang="es-MX" sz="3200" dirty="0" smtClean="0"/>
              <a:t>El abogado habló </a:t>
            </a:r>
            <a:r>
              <a:rPr lang="es-MX" sz="3200" b="1" dirty="0" smtClean="0"/>
              <a:t>por</a:t>
            </a:r>
            <a:r>
              <a:rPr lang="es-MX" sz="3200" dirty="0" smtClean="0"/>
              <a:t> los clientes.</a:t>
            </a:r>
          </a:p>
          <a:p>
            <a:pPr algn="ctr">
              <a:buFontTx/>
              <a:buChar char="-"/>
            </a:pPr>
            <a:r>
              <a:rPr lang="es-MX" sz="3200" dirty="0" smtClean="0"/>
              <a:t>Ellos votaron </a:t>
            </a:r>
            <a:r>
              <a:rPr lang="es-MX" sz="3200" b="1" dirty="0" smtClean="0"/>
              <a:t>por</a:t>
            </a:r>
            <a:r>
              <a:rPr lang="es-MX" sz="3200" dirty="0" smtClean="0"/>
              <a:t> </a:t>
            </a:r>
            <a:r>
              <a:rPr lang="es-MX" sz="3200" dirty="0" err="1" smtClean="0"/>
              <a:t>Obama</a:t>
            </a:r>
            <a:r>
              <a:rPr lang="es-MX" sz="3200" dirty="0" smtClean="0"/>
              <a:t>. </a:t>
            </a:r>
          </a:p>
          <a:p>
            <a:pPr algn="ctr"/>
            <a:endParaRPr lang="es-MX" sz="3200" dirty="0" smtClean="0"/>
          </a:p>
          <a:p>
            <a:pPr algn="ctr"/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58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hrough</a:t>
            </a:r>
            <a:endParaRPr lang="es-MX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eason</a:t>
            </a:r>
            <a:endParaRPr lang="es-MX" sz="3600" dirty="0"/>
          </a:p>
        </p:txBody>
      </p:sp>
      <p:pic>
        <p:nvPicPr>
          <p:cNvPr id="24580" name="Picture 4" descr="https://lh5.googleusercontent.com/-o0fS9BtG_ug/TWsu8_PGqmI/AAAAAAAAAIU/piAs9570tMU/s1600/moneymarri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76600"/>
            <a:ext cx="1905000" cy="1428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1944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ransportation</a:t>
            </a:r>
            <a:endParaRPr lang="es-MX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5" name="Rectangle 4"/>
          <p:cNvSpPr/>
          <p:nvPr/>
        </p:nvSpPr>
        <p:spPr>
          <a:xfrm>
            <a:off x="2819400" y="1981200"/>
            <a:ext cx="5867400" cy="30480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err="1" smtClean="0"/>
              <a:t>After</a:t>
            </a:r>
            <a:r>
              <a:rPr lang="es-MX" sz="3200" dirty="0" smtClean="0"/>
              <a:t>: as in </a:t>
            </a:r>
            <a:r>
              <a:rPr lang="es-MX" sz="3200" dirty="0" err="1" smtClean="0"/>
              <a:t>going</a:t>
            </a:r>
            <a:r>
              <a:rPr lang="es-MX" sz="3200" dirty="0" smtClean="0"/>
              <a:t> </a:t>
            </a:r>
            <a:r>
              <a:rPr lang="es-MX" sz="3200" dirty="0" err="1" smtClean="0"/>
              <a:t>to</a:t>
            </a:r>
            <a:r>
              <a:rPr lang="es-MX" sz="3200" dirty="0" smtClean="0"/>
              <a:t> </a:t>
            </a:r>
            <a:r>
              <a:rPr lang="es-MX" sz="3200" dirty="0" err="1" smtClean="0"/>
              <a:t>get</a:t>
            </a:r>
            <a:r>
              <a:rPr lang="es-MX" sz="3200" dirty="0" smtClean="0"/>
              <a:t> </a:t>
            </a:r>
            <a:r>
              <a:rPr lang="es-MX" sz="3200" dirty="0" err="1" smtClean="0"/>
              <a:t>something</a:t>
            </a:r>
            <a:r>
              <a:rPr lang="es-MX" sz="3200" dirty="0" smtClean="0"/>
              <a:t>: </a:t>
            </a:r>
          </a:p>
          <a:p>
            <a:pPr algn="ctr"/>
            <a:r>
              <a:rPr lang="es-MX" sz="3200" dirty="0" smtClean="0"/>
              <a:t>*Ir+ </a:t>
            </a:r>
            <a:r>
              <a:rPr lang="es-MX" sz="3200" dirty="0" err="1" smtClean="0"/>
              <a:t>por+object</a:t>
            </a:r>
            <a:endParaRPr lang="es-MX" sz="3200" dirty="0" smtClean="0"/>
          </a:p>
          <a:p>
            <a:pPr algn="ctr"/>
            <a:endParaRPr lang="es-MX" sz="3200" dirty="0"/>
          </a:p>
          <a:p>
            <a:pPr algn="ctr"/>
            <a:r>
              <a:rPr lang="es-MX" sz="3200" dirty="0" smtClean="0"/>
              <a:t>Voy al supermercado </a:t>
            </a:r>
            <a:r>
              <a:rPr lang="es-MX" sz="3200" b="1" dirty="0" smtClean="0"/>
              <a:t>por</a:t>
            </a:r>
            <a:r>
              <a:rPr lang="es-MX" sz="3200" dirty="0" smtClean="0"/>
              <a:t> el pan y la leche.</a:t>
            </a:r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58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hrough</a:t>
            </a:r>
            <a:endParaRPr lang="es-MX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eason</a:t>
            </a:r>
            <a:endParaRPr lang="es-MX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276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fter</a:t>
            </a:r>
            <a:endParaRPr lang="es-MX" sz="3600" dirty="0"/>
          </a:p>
        </p:txBody>
      </p:sp>
      <p:pic>
        <p:nvPicPr>
          <p:cNvPr id="19458" name="Picture 2" descr="C:\Users\Erin\AppData\Local\Microsoft\Windows\Temporary Internet Files\Content.IE5\Q9O8YWIY\MC9004375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876800"/>
            <a:ext cx="1866900" cy="159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1944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ransportation</a:t>
            </a:r>
            <a:endParaRPr lang="es-MX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1394910" cy="6096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Por: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91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R</a:t>
            </a:r>
          </a:p>
          <a:p>
            <a:pPr>
              <a:buNone/>
            </a:pPr>
            <a:r>
              <a:rPr lang="es-MX" sz="3600" dirty="0" smtClean="0"/>
              <a:t>A</a:t>
            </a:r>
          </a:p>
          <a:p>
            <a:pPr>
              <a:buNone/>
            </a:pPr>
            <a:r>
              <a:rPr lang="es-MX" sz="3600" dirty="0" smtClean="0"/>
              <a:t>C</a:t>
            </a:r>
          </a:p>
          <a:p>
            <a:pPr>
              <a:buNone/>
            </a:pPr>
            <a:r>
              <a:rPr lang="es-MX" sz="3600" dirty="0" smtClean="0"/>
              <a:t>T</a:t>
            </a:r>
          </a:p>
          <a:p>
            <a:pPr>
              <a:buNone/>
            </a:pPr>
            <a:r>
              <a:rPr lang="es-MX" sz="3600" dirty="0" smtClean="0"/>
              <a:t>E</a:t>
            </a:r>
          </a:p>
          <a:p>
            <a:pPr>
              <a:buNone/>
            </a:pPr>
            <a:r>
              <a:rPr lang="es-MX" sz="3600" dirty="0" smtClean="0"/>
              <a:t>D</a:t>
            </a:r>
            <a:endParaRPr lang="es-MX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round</a:t>
            </a:r>
            <a:endParaRPr lang="es-MX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586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hrough</a:t>
            </a:r>
            <a:endParaRPr lang="es-MX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eason</a:t>
            </a:r>
            <a:endParaRPr lang="es-MX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276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fter</a:t>
            </a:r>
            <a:endParaRPr lang="es-MX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3886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ost</a:t>
            </a:r>
            <a:endParaRPr lang="es-MX" sz="3600" dirty="0"/>
          </a:p>
        </p:txBody>
      </p:sp>
      <p:pic>
        <p:nvPicPr>
          <p:cNvPr id="20482" name="Picture 2" descr="C:\Users\Erin\AppData\Local\Microsoft\Windows\Temporary Internet Files\Content.IE5\Q9O8YWIY\MC9000570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0"/>
            <a:ext cx="1832458" cy="161300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62200" y="990600"/>
            <a:ext cx="6477000" cy="259080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err="1" smtClean="0"/>
              <a:t>Cost</a:t>
            </a:r>
            <a:r>
              <a:rPr lang="es-MX" sz="3200" dirty="0" smtClean="0"/>
              <a:t>: </a:t>
            </a:r>
            <a:r>
              <a:rPr lang="es-MX" sz="3200" dirty="0" err="1" smtClean="0"/>
              <a:t>for</a:t>
            </a:r>
            <a:r>
              <a:rPr lang="es-MX" sz="3200" dirty="0" smtClean="0"/>
              <a:t> </a:t>
            </a:r>
            <a:r>
              <a:rPr lang="es-MX" sz="3200" dirty="0" err="1" smtClean="0"/>
              <a:t>an</a:t>
            </a:r>
            <a:r>
              <a:rPr lang="es-MX" sz="3200" dirty="0" smtClean="0"/>
              <a:t> </a:t>
            </a:r>
            <a:r>
              <a:rPr lang="es-MX" sz="3200" dirty="0" err="1" smtClean="0"/>
              <a:t>item</a:t>
            </a:r>
            <a:endParaRPr lang="es-MX" sz="3200" dirty="0"/>
          </a:p>
          <a:p>
            <a:pPr algn="ctr">
              <a:buFontTx/>
              <a:buChar char="-"/>
            </a:pPr>
            <a:r>
              <a:rPr lang="es-MX" sz="3200" dirty="0" smtClean="0"/>
              <a:t>Pagué $20 </a:t>
            </a:r>
            <a:r>
              <a:rPr lang="es-MX" sz="3200" b="1" dirty="0" smtClean="0"/>
              <a:t>por</a:t>
            </a:r>
            <a:r>
              <a:rPr lang="es-MX" sz="3200" dirty="0" smtClean="0"/>
              <a:t> la camisa.</a:t>
            </a:r>
            <a:endParaRPr lang="es-MX" sz="3200" dirty="0"/>
          </a:p>
          <a:p>
            <a:pPr algn="ctr"/>
            <a:r>
              <a:rPr lang="es-MX" sz="3200" dirty="0" smtClean="0"/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Gree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ModernGreen</Template>
  <TotalTime>343</TotalTime>
  <Words>1150</Words>
  <Application>Microsoft Office PowerPoint</Application>
  <PresentationFormat>On-screen Show (4:3)</PresentationFormat>
  <Paragraphs>437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ModernGreen</vt:lpstr>
      <vt:lpstr>¡Por v. Para!</vt:lpstr>
      <vt:lpstr>En inglés la palabra “for” es por o para – pero… </vt:lpstr>
      <vt:lpstr>Recuerden… </vt:lpstr>
      <vt:lpstr>Por: </vt:lpstr>
      <vt:lpstr>Por: </vt:lpstr>
      <vt:lpstr>Por: </vt:lpstr>
      <vt:lpstr>Por: </vt:lpstr>
      <vt:lpstr>Por: </vt:lpstr>
      <vt:lpstr>Por: </vt:lpstr>
      <vt:lpstr>Por: </vt:lpstr>
      <vt:lpstr>Por: </vt:lpstr>
      <vt:lpstr>Por: </vt:lpstr>
      <vt:lpstr>Para: </vt:lpstr>
      <vt:lpstr>Para: </vt:lpstr>
      <vt:lpstr>Para: </vt:lpstr>
      <vt:lpstr>Para: </vt:lpstr>
      <vt:lpstr>Para: </vt:lpstr>
      <vt:lpstr>Para: </vt:lpstr>
      <vt:lpstr>Para: </vt:lpstr>
      <vt:lpstr>Para: </vt:lpstr>
      <vt:lpstr>Expresiones con POR: </vt:lpstr>
      <vt:lpstr>Expresiones con PARA: </vt:lpstr>
      <vt:lpstr>Practicamos: </vt:lpstr>
      <vt:lpstr>PowerPoint Presentation</vt:lpstr>
      <vt:lpstr>Ch 9.2 clase por / para practica: (on worksheet)</vt:lpstr>
      <vt:lpstr>1. Esa iglesia fue diseñada ____________ Gaudí. </vt:lpstr>
      <vt:lpstr>2. Estábamos en el carro e íbamos ____________ la tienda. </vt:lpstr>
      <vt:lpstr>3. Siempre caminamos ____________ el parque. </vt:lpstr>
      <vt:lpstr>4. Los ciclistas iban a 50 km _____ hora </vt:lpstr>
      <vt:lpstr>5. Me dio 10 dólares ____________ mi camiseta </vt:lpstr>
      <vt:lpstr>6. Los muchachos compraron pastel ____________ su mamá. </vt:lpstr>
      <vt:lpstr>7. Jugamos al fútbol ________ seis horas. </vt:lpstr>
      <vt:lpstr>8. Pedro quiere ahorrar dinero ____________ comprarle un anillo a su novia. </vt:lpstr>
      <vt:lpstr>9. Juan tiene que terminar la composición ____________ mañana. </vt:lpstr>
      <vt:lpstr>10. Hablaron __________ teléfono. </vt:lpstr>
      <vt:lpstr>11. Los guantes son ____________ las manos. </vt:lpstr>
      <vt:lpstr>12. Fueron a la tienda ____________ leche. </vt:lpstr>
      <vt:lpstr>13. ____ golpear a otro estudiante, Pedro recibió una suspensión. </vt:lpstr>
      <vt:lpstr>14. ______ un niño, Juan es muy alto. </vt:lpstr>
      <vt:lpstr>15. Los sábados trabajo ____________ mi papá. </vt:lpstr>
      <vt:lpstr>16. ____________ mí, el arte moderno es muy raro.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¡Por v. Para!</dc:title>
  <dc:creator>Erin</dc:creator>
  <cp:lastModifiedBy>Erin Crissman</cp:lastModifiedBy>
  <cp:revision>17</cp:revision>
  <dcterms:created xsi:type="dcterms:W3CDTF">2014-01-19T18:06:48Z</dcterms:created>
  <dcterms:modified xsi:type="dcterms:W3CDTF">2014-02-26T12:23:50Z</dcterms:modified>
</cp:coreProperties>
</file>