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302" r:id="rId4"/>
    <p:sldId id="310" r:id="rId5"/>
    <p:sldId id="303" r:id="rId6"/>
    <p:sldId id="304" r:id="rId7"/>
    <p:sldId id="305" r:id="rId8"/>
    <p:sldId id="306" r:id="rId9"/>
    <p:sldId id="307" r:id="rId10"/>
    <p:sldId id="294" r:id="rId11"/>
    <p:sldId id="308" r:id="rId12"/>
    <p:sldId id="300" r:id="rId13"/>
    <p:sldId id="274" r:id="rId14"/>
    <p:sldId id="279" r:id="rId15"/>
    <p:sldId id="284" r:id="rId16"/>
    <p:sldId id="287" r:id="rId17"/>
    <p:sldId id="288" r:id="rId18"/>
    <p:sldId id="285" r:id="rId19"/>
    <p:sldId id="286" r:id="rId20"/>
    <p:sldId id="289" r:id="rId21"/>
    <p:sldId id="290" r:id="rId22"/>
    <p:sldId id="309" r:id="rId23"/>
    <p:sldId id="29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24" autoAdjust="0"/>
  </p:normalViewPr>
  <p:slideViewPr>
    <p:cSldViewPr>
      <p:cViewPr varScale="1">
        <p:scale>
          <a:sx n="65" d="100"/>
          <a:sy n="65" d="100"/>
        </p:scale>
        <p:origin x="-57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8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F369A53C-1025-4FD7-BF56-52928B80F221}" type="datetimeFigureOut">
              <a:rPr lang="en-US" smtClean="0"/>
              <a:pPr/>
              <a:t>10/9/2012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D63C114-1EA3-43DE-A179-24FCA6F36A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s-ES_tradnl" sz="7200" dirty="0" smtClean="0"/>
              <a:t>¡</a:t>
            </a:r>
            <a:r>
              <a:rPr lang="en-US" sz="7200" dirty="0" smtClean="0"/>
              <a:t>Los </a:t>
            </a:r>
            <a:r>
              <a:rPr lang="en-US" sz="7200" dirty="0" err="1" smtClean="0"/>
              <a:t>números</a:t>
            </a:r>
            <a:r>
              <a:rPr lang="en-US" sz="7200" dirty="0" smtClean="0"/>
              <a:t>!</a:t>
            </a:r>
            <a:endParaRPr lang="en-US" sz="7200" dirty="0"/>
          </a:p>
        </p:txBody>
      </p:sp>
      <p:pic>
        <p:nvPicPr>
          <p:cNvPr id="2050" name="Picture 2" descr="http://t3.gstatic.com/images?q=tbn:ANd9GcRyBLSeh3AGgcWx9of_OhWQbLKRkyY5PsevWKeLCZzrdt9j4P6dN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600200"/>
            <a:ext cx="6172200" cy="452313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/>
              <a:t>Vamos</a:t>
            </a:r>
            <a:r>
              <a:rPr lang="en-US" sz="5400" dirty="0" smtClean="0"/>
              <a:t> a </a:t>
            </a:r>
            <a:r>
              <a:rPr lang="en-US" sz="5400" dirty="0" err="1" smtClean="0"/>
              <a:t>practicar</a:t>
            </a:r>
            <a:endParaRPr lang="en-US" sz="5400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800" dirty="0" smtClean="0"/>
              <a:t>251</a:t>
            </a:r>
          </a:p>
          <a:p>
            <a:pPr>
              <a:buNone/>
            </a:pPr>
            <a:r>
              <a:rPr lang="en-US" sz="4800" dirty="0" smtClean="0"/>
              <a:t>562</a:t>
            </a:r>
          </a:p>
          <a:p>
            <a:pPr>
              <a:buNone/>
            </a:pPr>
            <a:r>
              <a:rPr lang="en-US" sz="4800" dirty="0" smtClean="0"/>
              <a:t>837</a:t>
            </a:r>
          </a:p>
          <a:p>
            <a:pPr>
              <a:buNone/>
            </a:pPr>
            <a:r>
              <a:rPr lang="en-US" sz="4800" dirty="0" smtClean="0"/>
              <a:t>944</a:t>
            </a:r>
          </a:p>
          <a:p>
            <a:pPr>
              <a:buNone/>
            </a:pPr>
            <a:r>
              <a:rPr lang="en-US" sz="4800" dirty="0" smtClean="0"/>
              <a:t>698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1200" y="1600200"/>
            <a:ext cx="6705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800" dirty="0" err="1" smtClean="0"/>
              <a:t>doscientos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cincuenta</a:t>
            </a:r>
            <a:r>
              <a:rPr lang="en-US" sz="4800" dirty="0" smtClean="0"/>
              <a:t> y </a:t>
            </a:r>
            <a:r>
              <a:rPr lang="en-US" sz="4800" dirty="0" err="1" smtClean="0"/>
              <a:t>uno</a:t>
            </a:r>
            <a:endParaRPr lang="en-US" sz="4800" dirty="0" smtClean="0"/>
          </a:p>
          <a:p>
            <a:pPr>
              <a:buNone/>
            </a:pPr>
            <a:r>
              <a:rPr lang="en-US" sz="4800" dirty="0" err="1" smtClean="0"/>
              <a:t>quinientos</a:t>
            </a:r>
            <a:r>
              <a:rPr lang="en-US" sz="4800" dirty="0" smtClean="0"/>
              <a:t> </a:t>
            </a:r>
            <a:r>
              <a:rPr lang="en-US" sz="4800" dirty="0" err="1" smtClean="0"/>
              <a:t>sesenta</a:t>
            </a:r>
            <a:r>
              <a:rPr lang="en-US" sz="4800" dirty="0" smtClean="0"/>
              <a:t> y dos</a:t>
            </a:r>
          </a:p>
          <a:p>
            <a:pPr>
              <a:buNone/>
            </a:pPr>
            <a:r>
              <a:rPr lang="en-US" sz="4800" dirty="0" err="1" smtClean="0"/>
              <a:t>ochocientos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endParaRPr lang="en-US" sz="4800" dirty="0" smtClean="0"/>
          </a:p>
          <a:p>
            <a:pPr>
              <a:buNone/>
            </a:pPr>
            <a:r>
              <a:rPr lang="en-US" sz="4800" dirty="0" err="1" smtClean="0"/>
              <a:t>novecientos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y </a:t>
            </a:r>
            <a:r>
              <a:rPr lang="en-US" sz="4800" dirty="0" err="1" smtClean="0"/>
              <a:t>cuatro</a:t>
            </a:r>
            <a:endParaRPr lang="en-US" sz="4800" dirty="0" smtClean="0"/>
          </a:p>
          <a:p>
            <a:pPr>
              <a:buNone/>
            </a:pPr>
            <a:r>
              <a:rPr lang="en-US" sz="4800" dirty="0" err="1" smtClean="0"/>
              <a:t>seiscientos</a:t>
            </a:r>
            <a:r>
              <a:rPr lang="en-US" sz="4800" dirty="0" smtClean="0"/>
              <a:t> </a:t>
            </a:r>
            <a:r>
              <a:rPr lang="en-US" sz="4800" dirty="0" err="1" smtClean="0"/>
              <a:t>noventa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dirty="0" smtClean="0"/>
              <a:t>1000 = mil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66800"/>
            <a:ext cx="4038600" cy="5562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2.000 = dos mil</a:t>
            </a:r>
          </a:p>
          <a:p>
            <a:r>
              <a:rPr lang="en-US" sz="3200" dirty="0" smtClean="0"/>
              <a:t>3.000 = </a:t>
            </a:r>
            <a:r>
              <a:rPr lang="en-US" sz="3200" dirty="0" err="1" smtClean="0"/>
              <a:t>tres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4.000 = </a:t>
            </a:r>
            <a:r>
              <a:rPr lang="en-US" sz="3200" dirty="0" err="1" smtClean="0"/>
              <a:t>cuatro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5.000 = </a:t>
            </a:r>
            <a:r>
              <a:rPr lang="en-US" sz="3200" dirty="0" err="1" smtClean="0"/>
              <a:t>cinco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6.000 = </a:t>
            </a:r>
            <a:r>
              <a:rPr lang="en-US" sz="3200" dirty="0" err="1" smtClean="0"/>
              <a:t>seis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7.000 = </a:t>
            </a:r>
            <a:r>
              <a:rPr lang="en-US" sz="3200" dirty="0" err="1" smtClean="0"/>
              <a:t>siete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8.000 = </a:t>
            </a:r>
            <a:r>
              <a:rPr lang="en-US" sz="3200" dirty="0" err="1" smtClean="0"/>
              <a:t>ocho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9.000 = </a:t>
            </a:r>
            <a:r>
              <a:rPr lang="en-US" sz="3200" dirty="0" err="1" smtClean="0"/>
              <a:t>nueve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10.000 = </a:t>
            </a:r>
            <a:r>
              <a:rPr lang="en-US" sz="3200" dirty="0" err="1" smtClean="0"/>
              <a:t>diez</a:t>
            </a:r>
            <a:r>
              <a:rPr lang="en-US" sz="3200" dirty="0" smtClean="0"/>
              <a:t> mil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0" y="1066800"/>
            <a:ext cx="5029200" cy="54864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18.000 = </a:t>
            </a:r>
            <a:r>
              <a:rPr lang="en-US" sz="3200" dirty="0" err="1" smtClean="0"/>
              <a:t>dieciocho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34.000 = </a:t>
            </a:r>
            <a:r>
              <a:rPr lang="en-US" sz="3200" dirty="0" err="1" smtClean="0"/>
              <a:t>treinta</a:t>
            </a:r>
            <a:r>
              <a:rPr lang="en-US" sz="3200" dirty="0" smtClean="0"/>
              <a:t> y </a:t>
            </a:r>
            <a:r>
              <a:rPr lang="en-US" sz="3200" dirty="0" err="1" smtClean="0"/>
              <a:t>cuatro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100.000 = </a:t>
            </a:r>
            <a:r>
              <a:rPr lang="en-US" sz="3200" dirty="0" err="1" smtClean="0"/>
              <a:t>cien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200.000 = </a:t>
            </a:r>
            <a:r>
              <a:rPr lang="en-US" sz="3200" dirty="0" err="1" smtClean="0"/>
              <a:t>doscientos</a:t>
            </a:r>
            <a:r>
              <a:rPr lang="en-US" sz="3200" dirty="0" smtClean="0"/>
              <a:t> mil</a:t>
            </a:r>
          </a:p>
          <a:p>
            <a:r>
              <a:rPr lang="en-US" sz="3200" dirty="0" smtClean="0"/>
              <a:t>……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/>
              <a:t>Vamos</a:t>
            </a:r>
            <a:r>
              <a:rPr lang="en-US" sz="5400" dirty="0" smtClean="0"/>
              <a:t> a </a:t>
            </a:r>
            <a:r>
              <a:rPr lang="en-US" sz="5400" dirty="0" err="1" smtClean="0"/>
              <a:t>practicar</a:t>
            </a:r>
            <a:endParaRPr lang="en-US" sz="54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27.000</a:t>
            </a:r>
          </a:p>
          <a:p>
            <a:pPr>
              <a:buNone/>
            </a:pPr>
            <a:r>
              <a:rPr lang="en-US" sz="4000" dirty="0" smtClean="0"/>
              <a:t>5.107</a:t>
            </a:r>
          </a:p>
          <a:p>
            <a:pPr>
              <a:buNone/>
            </a:pPr>
            <a:r>
              <a:rPr lang="en-US" sz="4000" dirty="0" smtClean="0"/>
              <a:t>60.540</a:t>
            </a:r>
          </a:p>
          <a:p>
            <a:pPr>
              <a:buNone/>
            </a:pPr>
            <a:r>
              <a:rPr lang="en-US" sz="4000" dirty="0" smtClean="0"/>
              <a:t>90.300</a:t>
            </a:r>
          </a:p>
          <a:p>
            <a:pPr>
              <a:buNone/>
            </a:pPr>
            <a:r>
              <a:rPr lang="en-US" sz="4000" dirty="0" smtClean="0"/>
              <a:t>400.235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9800" y="1600200"/>
            <a:ext cx="6477000" cy="4525963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veintisiete</a:t>
            </a:r>
            <a:r>
              <a:rPr lang="en-US" sz="4000" dirty="0" smtClean="0"/>
              <a:t> mil</a:t>
            </a:r>
          </a:p>
          <a:p>
            <a:r>
              <a:rPr lang="en-US" sz="4000" dirty="0" err="1" smtClean="0"/>
              <a:t>cinco</a:t>
            </a:r>
            <a:r>
              <a:rPr lang="en-US" sz="4000" dirty="0" smtClean="0"/>
              <a:t> mil </a:t>
            </a:r>
            <a:r>
              <a:rPr lang="en-US" sz="4000" dirty="0" err="1" smtClean="0"/>
              <a:t>ciento</a:t>
            </a:r>
            <a:r>
              <a:rPr lang="en-US" sz="4000" dirty="0" smtClean="0"/>
              <a:t> </a:t>
            </a:r>
            <a:r>
              <a:rPr lang="en-US" sz="4000" dirty="0" err="1" smtClean="0"/>
              <a:t>siete</a:t>
            </a:r>
            <a:endParaRPr lang="en-US" sz="4000" dirty="0" smtClean="0"/>
          </a:p>
          <a:p>
            <a:r>
              <a:rPr lang="en-US" sz="4000" dirty="0" err="1" smtClean="0"/>
              <a:t>sesenta</a:t>
            </a:r>
            <a:r>
              <a:rPr lang="en-US" sz="4000" dirty="0" smtClean="0"/>
              <a:t> mil </a:t>
            </a:r>
            <a:r>
              <a:rPr lang="en-US" sz="4000" dirty="0" err="1" smtClean="0"/>
              <a:t>quinientos</a:t>
            </a:r>
            <a:r>
              <a:rPr lang="en-US" sz="4000" dirty="0" smtClean="0"/>
              <a:t> </a:t>
            </a:r>
            <a:r>
              <a:rPr lang="en-US" sz="4000" dirty="0" err="1" smtClean="0"/>
              <a:t>cuarenta</a:t>
            </a:r>
            <a:endParaRPr lang="en-US" sz="4000" dirty="0" smtClean="0"/>
          </a:p>
          <a:p>
            <a:r>
              <a:rPr lang="en-US" sz="4000" dirty="0" err="1" smtClean="0"/>
              <a:t>noventa</a:t>
            </a:r>
            <a:r>
              <a:rPr lang="en-US" sz="4000" dirty="0" smtClean="0"/>
              <a:t> mil </a:t>
            </a:r>
            <a:r>
              <a:rPr lang="en-US" sz="4000" dirty="0" err="1" smtClean="0"/>
              <a:t>trescientos</a:t>
            </a:r>
            <a:endParaRPr lang="en-US" sz="4000" dirty="0" smtClean="0"/>
          </a:p>
          <a:p>
            <a:r>
              <a:rPr lang="en-US" sz="4000" dirty="0" err="1" smtClean="0"/>
              <a:t>cuatrocientos</a:t>
            </a:r>
            <a:r>
              <a:rPr lang="en-US" sz="4000" dirty="0" smtClean="0"/>
              <a:t> mil </a:t>
            </a:r>
            <a:r>
              <a:rPr lang="en-US" sz="4000" dirty="0" err="1" smtClean="0"/>
              <a:t>doscientos</a:t>
            </a:r>
            <a:r>
              <a:rPr lang="en-US" sz="4000" dirty="0" smtClean="0"/>
              <a:t> </a:t>
            </a:r>
            <a:r>
              <a:rPr lang="en-US" sz="4000" dirty="0" err="1" smtClean="0"/>
              <a:t>treinta</a:t>
            </a:r>
            <a:r>
              <a:rPr lang="en-US" sz="4000" dirty="0" smtClean="0"/>
              <a:t> y </a:t>
            </a:r>
            <a:r>
              <a:rPr lang="en-US" sz="4000" dirty="0" err="1" smtClean="0"/>
              <a:t>cinco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1.000.000=Un </a:t>
            </a:r>
            <a:r>
              <a:rPr lang="en-US" sz="4800" dirty="0" err="1" smtClean="0"/>
              <a:t>millón</a:t>
            </a:r>
            <a:endParaRPr lang="en-US" sz="5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4800" dirty="0" smtClean="0"/>
              <a:t>2.000.000 = dos </a:t>
            </a:r>
            <a:r>
              <a:rPr lang="en-US" sz="4800" dirty="0" err="1" smtClean="0"/>
              <a:t>milliones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40.000.000=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</a:t>
            </a:r>
            <a:r>
              <a:rPr lang="en-US" sz="4800" dirty="0" err="1" smtClean="0"/>
              <a:t>milliones</a:t>
            </a:r>
            <a:endParaRPr lang="en-US" sz="4800" dirty="0" smtClean="0"/>
          </a:p>
          <a:p>
            <a:pPr>
              <a:buNone/>
            </a:pPr>
            <a:r>
              <a:rPr lang="en-US" sz="4800" dirty="0" smtClean="0"/>
              <a:t>Use </a:t>
            </a:r>
            <a:r>
              <a:rPr lang="en-US" sz="4800" i="1" dirty="0" smtClean="0"/>
              <a:t>de </a:t>
            </a:r>
            <a:r>
              <a:rPr lang="en-US" sz="4800" dirty="0" smtClean="0"/>
              <a:t>after a number ≥ 1.000.000 is followed by a noun. </a:t>
            </a:r>
          </a:p>
          <a:p>
            <a:pPr>
              <a:buFontTx/>
              <a:buChar char="-"/>
            </a:pPr>
            <a:r>
              <a:rPr lang="es-MX" sz="4800" dirty="0" smtClean="0"/>
              <a:t>un </a:t>
            </a:r>
            <a:r>
              <a:rPr lang="es-MX" sz="4800" dirty="0" err="1" smtClean="0"/>
              <a:t>millión</a:t>
            </a:r>
            <a:r>
              <a:rPr lang="es-MX" sz="4800" dirty="0" smtClean="0"/>
              <a:t> de dólares</a:t>
            </a:r>
          </a:p>
          <a:p>
            <a:pPr>
              <a:buFontTx/>
              <a:buChar char="-"/>
            </a:pPr>
            <a:r>
              <a:rPr lang="es-MX" sz="4800" dirty="0" smtClean="0"/>
              <a:t>dos </a:t>
            </a:r>
            <a:r>
              <a:rPr lang="es-MX" sz="4800" dirty="0" err="1" smtClean="0"/>
              <a:t>milliones</a:t>
            </a:r>
            <a:r>
              <a:rPr lang="es-MX" sz="4800" dirty="0" smtClean="0"/>
              <a:t> de personas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7200" dirty="0" err="1" smtClean="0"/>
              <a:t>Recuerdan</a:t>
            </a:r>
            <a:r>
              <a:rPr lang="en-US" sz="7200" dirty="0" smtClean="0"/>
              <a:t>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6000" dirty="0" smtClean="0"/>
              <a:t>Un </a:t>
            </a:r>
            <a:r>
              <a:rPr lang="en-US" sz="6000" dirty="0" err="1" smtClean="0"/>
              <a:t>punto</a:t>
            </a:r>
            <a:r>
              <a:rPr lang="en-US" sz="6000" dirty="0" smtClean="0"/>
              <a:t> en </a:t>
            </a:r>
            <a:r>
              <a:rPr lang="en-US" sz="6000" dirty="0" err="1" smtClean="0"/>
              <a:t>español</a:t>
            </a:r>
            <a:r>
              <a:rPr lang="en-US" sz="6000" dirty="0" smtClean="0"/>
              <a:t> </a:t>
            </a:r>
            <a:r>
              <a:rPr lang="en-US" sz="6000" dirty="0" err="1" smtClean="0"/>
              <a:t>es</a:t>
            </a:r>
            <a:r>
              <a:rPr lang="en-US" sz="6000" dirty="0" smtClean="0"/>
              <a:t> </a:t>
            </a:r>
            <a:r>
              <a:rPr lang="en-US" sz="6000" dirty="0" err="1" smtClean="0"/>
              <a:t>como</a:t>
            </a:r>
            <a:r>
              <a:rPr lang="en-US" sz="6000" dirty="0" smtClean="0"/>
              <a:t> </a:t>
            </a:r>
            <a:r>
              <a:rPr lang="en-US" sz="6000" dirty="0" err="1" smtClean="0"/>
              <a:t>una</a:t>
            </a:r>
            <a:r>
              <a:rPr lang="en-US" sz="6000" dirty="0" smtClean="0"/>
              <a:t> coma en </a:t>
            </a:r>
            <a:r>
              <a:rPr lang="en-US" sz="6000" dirty="0" err="1" smtClean="0"/>
              <a:t>inglés</a:t>
            </a:r>
            <a:r>
              <a:rPr lang="en-US" sz="6000" dirty="0" smtClean="0"/>
              <a:t>.</a:t>
            </a:r>
          </a:p>
          <a:p>
            <a:pPr algn="ctr">
              <a:buNone/>
            </a:pPr>
            <a:r>
              <a:rPr lang="en-US" sz="6600" dirty="0" smtClean="0"/>
              <a:t>   </a:t>
            </a:r>
            <a:r>
              <a:rPr lang="en-US" sz="6600" dirty="0" err="1" smtClean="0"/>
              <a:t>Inglés</a:t>
            </a:r>
            <a:r>
              <a:rPr lang="en-US" sz="6600" dirty="0" smtClean="0"/>
              <a:t> = </a:t>
            </a:r>
            <a:r>
              <a:rPr lang="en-US" sz="6600" dirty="0" err="1" smtClean="0"/>
              <a:t>Español</a:t>
            </a:r>
            <a:endParaRPr lang="en-US" sz="6600" dirty="0" smtClean="0"/>
          </a:p>
          <a:p>
            <a:pPr algn="ctr">
              <a:buNone/>
            </a:pPr>
            <a:r>
              <a:rPr lang="en-US" sz="6600" dirty="0" smtClean="0"/>
              <a:t>1,000,000 = 1.000.000</a:t>
            </a:r>
            <a:endParaRPr lang="en-US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5400" dirty="0" err="1" smtClean="0"/>
              <a:t>Vamos</a:t>
            </a:r>
            <a:r>
              <a:rPr lang="en-US" sz="5400" dirty="0" smtClean="0"/>
              <a:t> a </a:t>
            </a:r>
            <a:r>
              <a:rPr lang="en-US" sz="5400" dirty="0" err="1" smtClean="0"/>
              <a:t>practicar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4800" dirty="0" smtClean="0"/>
              <a:t>500.000.000</a:t>
            </a:r>
          </a:p>
          <a:p>
            <a:pPr>
              <a:buNone/>
            </a:pPr>
            <a:r>
              <a:rPr lang="en-US" sz="4800" dirty="0" smtClean="0"/>
              <a:t>68.000</a:t>
            </a:r>
          </a:p>
          <a:p>
            <a:pPr>
              <a:buNone/>
            </a:pPr>
            <a:r>
              <a:rPr lang="en-US" sz="4800" dirty="0" smtClean="0"/>
              <a:t>7.432</a:t>
            </a:r>
          </a:p>
          <a:p>
            <a:pPr>
              <a:buNone/>
            </a:pPr>
            <a:r>
              <a:rPr lang="en-US" sz="4800" dirty="0" smtClean="0"/>
              <a:t>12.000</a:t>
            </a:r>
          </a:p>
          <a:p>
            <a:pPr>
              <a:buNone/>
            </a:pPr>
            <a:r>
              <a:rPr lang="en-US" sz="4800" dirty="0" smtClean="0"/>
              <a:t>3.150.000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0" y="1600200"/>
            <a:ext cx="6477000" cy="5029200"/>
          </a:xfrm>
        </p:spPr>
        <p:txBody>
          <a:bodyPr>
            <a:normAutofit lnSpcReduction="10000"/>
          </a:bodyPr>
          <a:lstStyle/>
          <a:p>
            <a:pPr lvl="3">
              <a:buNone/>
            </a:pPr>
            <a:r>
              <a:rPr lang="en-US" sz="3800" dirty="0" smtClean="0"/>
              <a:t> </a:t>
            </a:r>
            <a:r>
              <a:rPr lang="en-US" sz="4800" dirty="0" err="1" smtClean="0"/>
              <a:t>quinientos</a:t>
            </a:r>
            <a:r>
              <a:rPr lang="en-US" sz="4800" dirty="0" smtClean="0"/>
              <a:t> </a:t>
            </a:r>
            <a:r>
              <a:rPr lang="en-US" sz="4800" dirty="0" err="1" smtClean="0"/>
              <a:t>milliones</a:t>
            </a:r>
            <a:endParaRPr lang="en-US" sz="3800" dirty="0" smtClean="0"/>
          </a:p>
          <a:p>
            <a:r>
              <a:rPr lang="en-US" sz="4800" dirty="0" err="1" smtClean="0"/>
              <a:t>sesenta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r>
              <a:rPr lang="en-US" sz="4800" dirty="0" smtClean="0"/>
              <a:t> mil</a:t>
            </a:r>
          </a:p>
          <a:p>
            <a:r>
              <a:rPr lang="en-US" sz="3600" dirty="0" err="1" smtClean="0"/>
              <a:t>siete</a:t>
            </a:r>
            <a:r>
              <a:rPr lang="en-US" sz="3600" dirty="0" smtClean="0"/>
              <a:t> mil </a:t>
            </a:r>
            <a:r>
              <a:rPr lang="en-US" sz="3600" dirty="0" err="1" smtClean="0"/>
              <a:t>cuatrocientos</a:t>
            </a:r>
            <a:r>
              <a:rPr lang="en-US" sz="3600" dirty="0" smtClean="0"/>
              <a:t> </a:t>
            </a:r>
            <a:r>
              <a:rPr lang="en-US" sz="3600" dirty="0" err="1" smtClean="0"/>
              <a:t>treinta</a:t>
            </a:r>
            <a:r>
              <a:rPr lang="en-US" sz="3600" dirty="0" smtClean="0"/>
              <a:t> y dos</a:t>
            </a:r>
          </a:p>
          <a:p>
            <a:endParaRPr lang="en-US" sz="1800" dirty="0" smtClean="0"/>
          </a:p>
          <a:p>
            <a:r>
              <a:rPr lang="en-US" sz="4800" dirty="0" err="1" smtClean="0"/>
              <a:t>doce</a:t>
            </a:r>
            <a:r>
              <a:rPr lang="en-US" sz="4800" dirty="0" smtClean="0"/>
              <a:t> mil</a:t>
            </a:r>
          </a:p>
          <a:p>
            <a:r>
              <a:rPr lang="en-US" sz="4800" dirty="0" err="1" smtClean="0"/>
              <a:t>tres</a:t>
            </a:r>
            <a:r>
              <a:rPr lang="en-US" sz="4800" dirty="0" smtClean="0"/>
              <a:t> </a:t>
            </a:r>
            <a:r>
              <a:rPr lang="en-US" sz="4800" dirty="0" err="1" smtClean="0"/>
              <a:t>milliones</a:t>
            </a:r>
            <a:r>
              <a:rPr lang="en-US" sz="4800" dirty="0" smtClean="0"/>
              <a:t> </a:t>
            </a:r>
            <a:r>
              <a:rPr lang="en-US" sz="4800" dirty="0" err="1" smtClean="0"/>
              <a:t>ciento</a:t>
            </a:r>
            <a:r>
              <a:rPr lang="en-US" sz="4800" dirty="0" smtClean="0"/>
              <a:t> </a:t>
            </a:r>
            <a:r>
              <a:rPr lang="en-US" sz="4800" dirty="0" err="1" smtClean="0"/>
              <a:t>cincuenta</a:t>
            </a:r>
            <a:r>
              <a:rPr lang="en-US" sz="4800" dirty="0" smtClean="0"/>
              <a:t> mil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>
            <a:noAutofit/>
          </a:bodyPr>
          <a:lstStyle/>
          <a:p>
            <a:r>
              <a:rPr lang="en-US" sz="7200" dirty="0" smtClean="0"/>
              <a:t>¿</a:t>
            </a:r>
            <a:r>
              <a:rPr lang="en-US" sz="7200" dirty="0" err="1" smtClean="0"/>
              <a:t>Por</a:t>
            </a:r>
            <a:r>
              <a:rPr lang="en-US" sz="7200" dirty="0" smtClean="0"/>
              <a:t> </a:t>
            </a:r>
            <a:r>
              <a:rPr lang="en-US" sz="7200" dirty="0" err="1" smtClean="0"/>
              <a:t>qué</a:t>
            </a:r>
            <a:r>
              <a:rPr lang="en-US" sz="7200" dirty="0" smtClean="0"/>
              <a:t> </a:t>
            </a:r>
            <a:r>
              <a:rPr lang="en-US" sz="7200" dirty="0" err="1" smtClean="0"/>
              <a:t>aprendimos</a:t>
            </a:r>
            <a:r>
              <a:rPr lang="en-US" sz="7200" dirty="0" smtClean="0"/>
              <a:t> los </a:t>
            </a:r>
            <a:r>
              <a:rPr lang="en-US" sz="7200" dirty="0" err="1" smtClean="0"/>
              <a:t>números</a:t>
            </a:r>
            <a:r>
              <a:rPr lang="en-US" sz="7200" dirty="0" smtClean="0"/>
              <a:t> </a:t>
            </a:r>
            <a:r>
              <a:rPr lang="en-US" sz="7200" dirty="0" err="1" smtClean="0"/>
              <a:t>ahora</a:t>
            </a:r>
            <a:r>
              <a:rPr lang="en-US" sz="7200" dirty="0" smtClean="0"/>
              <a:t>?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068762"/>
          </a:xfrm>
        </p:spPr>
        <p:txBody>
          <a:bodyPr>
            <a:normAutofit fontScale="90000"/>
          </a:bodyPr>
          <a:lstStyle/>
          <a:p>
            <a:r>
              <a:rPr lang="en-US" sz="7200" dirty="0" smtClean="0"/>
              <a:t>¡Antes de </a:t>
            </a:r>
            <a:r>
              <a:rPr lang="en-US" sz="7200" dirty="0" err="1" smtClean="0"/>
              <a:t>comprar</a:t>
            </a:r>
            <a:r>
              <a:rPr lang="en-US" sz="7200" dirty="0" smtClean="0"/>
              <a:t> la </a:t>
            </a:r>
            <a:r>
              <a:rPr lang="en-US" sz="7200" dirty="0" err="1" smtClean="0"/>
              <a:t>ropa</a:t>
            </a:r>
            <a:r>
              <a:rPr lang="en-US" sz="7200" dirty="0" smtClean="0"/>
              <a:t>, </a:t>
            </a:r>
            <a:r>
              <a:rPr lang="en-US" sz="7200" dirty="0" err="1" smtClean="0"/>
              <a:t>necesitas</a:t>
            </a:r>
            <a:r>
              <a:rPr lang="en-US" sz="7200" dirty="0" smtClean="0"/>
              <a:t> saber el </a:t>
            </a:r>
            <a:r>
              <a:rPr lang="en-US" sz="7200" dirty="0" err="1" smtClean="0"/>
              <a:t>precio</a:t>
            </a:r>
            <a:r>
              <a:rPr lang="en-US" sz="7200" dirty="0" smtClean="0"/>
              <a:t>!</a:t>
            </a:r>
            <a:endParaRPr lang="en-US" sz="7200" dirty="0"/>
          </a:p>
        </p:txBody>
      </p:sp>
      <p:pic>
        <p:nvPicPr>
          <p:cNvPr id="1026" name="Picture 2" descr="http://t2.gstatic.com/images?q=tbn:ANd9GcQEGMGRGITtI8pf2NtPoNFoXN0l4opLBw1qZKt2DQ2CJX5fm1ga9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1" y="4194526"/>
            <a:ext cx="1524000" cy="2349150"/>
          </a:xfrm>
          <a:prstGeom prst="rect">
            <a:avLst/>
          </a:prstGeom>
          <a:noFill/>
        </p:spPr>
      </p:pic>
      <p:pic>
        <p:nvPicPr>
          <p:cNvPr id="1028" name="Picture 4" descr="http://t1.gstatic.com/images?q=tbn:ANd9GcQV-OWuKvAmgkCZrHgDiXbr8iC-OtiDr_t_wdTlGEi1qogPJ3MIk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4267200"/>
            <a:ext cx="3352800" cy="22311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 smtClean="0"/>
              <a:t>Costar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sz="6000" dirty="0" smtClean="0"/>
              <a:t>¿</a:t>
            </a:r>
            <a:r>
              <a:rPr lang="en-US" sz="6000" dirty="0" err="1" smtClean="0"/>
              <a:t>Qué</a:t>
            </a:r>
            <a:r>
              <a:rPr lang="en-US" sz="6000" dirty="0" smtClean="0"/>
              <a:t> </a:t>
            </a:r>
            <a:r>
              <a:rPr lang="en-US" sz="6000" dirty="0" err="1" smtClean="0"/>
              <a:t>quiere</a:t>
            </a:r>
            <a:r>
              <a:rPr lang="en-US" sz="6000" dirty="0" smtClean="0"/>
              <a:t> </a:t>
            </a:r>
            <a:r>
              <a:rPr lang="en-US" sz="6000" dirty="0" err="1" smtClean="0"/>
              <a:t>decir</a:t>
            </a:r>
            <a:r>
              <a:rPr lang="en-US" sz="6000" dirty="0" smtClean="0"/>
              <a:t> en </a:t>
            </a:r>
            <a:r>
              <a:rPr lang="en-US" sz="6000" dirty="0" err="1" smtClean="0"/>
              <a:t>inglés</a:t>
            </a:r>
            <a:r>
              <a:rPr lang="en-US" sz="6000" dirty="0" smtClean="0"/>
              <a:t>?</a:t>
            </a:r>
          </a:p>
          <a:p>
            <a:pPr>
              <a:buNone/>
            </a:pPr>
            <a:r>
              <a:rPr lang="en-US" sz="6000" dirty="0" smtClean="0"/>
              <a:t>It’s a stem-changing verb!</a:t>
            </a:r>
          </a:p>
          <a:p>
            <a:pPr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What does it change to?</a:t>
            </a:r>
          </a:p>
          <a:p>
            <a:pPr algn="ctr">
              <a:buNone/>
            </a:pPr>
            <a:r>
              <a:rPr lang="en-US" sz="6000" dirty="0" err="1" smtClean="0"/>
              <a:t>o→ue</a:t>
            </a:r>
            <a:endParaRPr lang="en-US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4038600" y="76200"/>
            <a:ext cx="457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- to cost</a:t>
            </a:r>
            <a:endParaRPr lang="en-US" sz="9600" dirty="0"/>
          </a:p>
        </p:txBody>
      </p:sp>
      <p:pic>
        <p:nvPicPr>
          <p:cNvPr id="1026" name="Picture 2" descr="C:\Users\Erin\AppData\Local\Microsoft\Windows\Temporary Internet Files\Content.IE5\80UA0X4S\MC900441314[1]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381000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000" dirty="0" err="1" smtClean="0"/>
              <a:t>Solamente</a:t>
            </a:r>
            <a:r>
              <a:rPr lang="en-US" sz="4000" dirty="0" smtClean="0"/>
              <a:t> </a:t>
            </a:r>
            <a:r>
              <a:rPr lang="en-US" sz="4000" dirty="0" err="1" smtClean="0"/>
              <a:t>usas</a:t>
            </a:r>
            <a:r>
              <a:rPr lang="en-US" sz="4000" dirty="0" smtClean="0"/>
              <a:t> dos </a:t>
            </a:r>
            <a:r>
              <a:rPr lang="en-US" sz="4000" dirty="0" err="1" smtClean="0"/>
              <a:t>formas</a:t>
            </a:r>
            <a:r>
              <a:rPr lang="en-US" sz="4000" dirty="0" smtClean="0"/>
              <a:t> del </a:t>
            </a:r>
            <a:r>
              <a:rPr lang="en-US" sz="4000" dirty="0" err="1" smtClean="0"/>
              <a:t>verbo</a:t>
            </a:r>
            <a:r>
              <a:rPr lang="en-US" sz="4000" dirty="0" smtClean="0"/>
              <a:t>..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5400" dirty="0" smtClean="0"/>
              <a:t>3</a:t>
            </a:r>
            <a:r>
              <a:rPr lang="en-US" sz="5400" baseline="30000" dirty="0" smtClean="0"/>
              <a:t>a</a:t>
            </a:r>
            <a:r>
              <a:rPr lang="en-US" sz="5400" dirty="0" smtClean="0"/>
              <a:t> singular:		3</a:t>
            </a:r>
            <a:r>
              <a:rPr lang="en-US" sz="5400" baseline="30000" dirty="0" smtClean="0"/>
              <a:t>a</a:t>
            </a:r>
            <a:r>
              <a:rPr lang="en-US" sz="5400" dirty="0" smtClean="0"/>
              <a:t> plural: </a:t>
            </a:r>
          </a:p>
          <a:p>
            <a:pPr>
              <a:buNone/>
            </a:pPr>
            <a:r>
              <a:rPr lang="en-US" sz="5400" dirty="0" smtClean="0"/>
              <a:t>   </a:t>
            </a:r>
            <a:r>
              <a:rPr lang="en-US" sz="5400" dirty="0" err="1" smtClean="0"/>
              <a:t>cuesta</a:t>
            </a:r>
            <a:r>
              <a:rPr lang="en-US" sz="5400" dirty="0" smtClean="0"/>
              <a:t>			   </a:t>
            </a:r>
            <a:r>
              <a:rPr lang="en-US" sz="5400" dirty="0" err="1" smtClean="0"/>
              <a:t>cuestan</a:t>
            </a:r>
            <a:r>
              <a:rPr lang="en-US" sz="5400" dirty="0" smtClean="0"/>
              <a:t> </a:t>
            </a:r>
          </a:p>
          <a:p>
            <a:pPr>
              <a:buNone/>
            </a:pPr>
            <a:endParaRPr lang="en-US" sz="5400" dirty="0" smtClean="0"/>
          </a:p>
          <a:p>
            <a:pPr>
              <a:buNone/>
            </a:pPr>
            <a:endParaRPr lang="en-US" sz="5400" dirty="0" smtClean="0"/>
          </a:p>
        </p:txBody>
      </p:sp>
      <p:pic>
        <p:nvPicPr>
          <p:cNvPr id="2050" name="Picture 2" descr="C:\Users\Erin\AppData\Local\Microsoft\Windows\Temporary Internet Files\Content.IE5\KQ6W7N83\MC900412778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62200" y="3890753"/>
            <a:ext cx="3962400" cy="29672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77962"/>
          </a:xfrm>
        </p:spPr>
        <p:txBody>
          <a:bodyPr>
            <a:noAutofit/>
          </a:bodyPr>
          <a:lstStyle/>
          <a:p>
            <a:r>
              <a:rPr lang="en-US" sz="7200" dirty="0" smtClean="0"/>
              <a:t>En </a:t>
            </a:r>
            <a:r>
              <a:rPr lang="en-US" sz="7200" dirty="0" err="1" smtClean="0"/>
              <a:t>español</a:t>
            </a:r>
            <a:r>
              <a:rPr lang="en-US" sz="7200" dirty="0" smtClean="0"/>
              <a:t> I…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8000" dirty="0" err="1" smtClean="0"/>
              <a:t>Aprendemos</a:t>
            </a:r>
            <a:r>
              <a:rPr lang="en-US" sz="8000" dirty="0" smtClean="0"/>
              <a:t> los </a:t>
            </a:r>
            <a:r>
              <a:rPr lang="en-US" sz="8000" dirty="0" err="1" smtClean="0"/>
              <a:t>números</a:t>
            </a:r>
            <a:r>
              <a:rPr lang="en-US" sz="8000" dirty="0" smtClean="0"/>
              <a:t> 0 – 199.</a:t>
            </a:r>
            <a:endParaRPr lang="en-US" sz="8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Cuesta</a:t>
            </a:r>
            <a:r>
              <a:rPr lang="en-US" dirty="0" smtClean="0"/>
              <a:t> vs. </a:t>
            </a:r>
            <a:r>
              <a:rPr lang="en-US" dirty="0" err="1" smtClean="0"/>
              <a:t>Cuestan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/>
              <a:t>How do we know when to use which form???</a:t>
            </a:r>
            <a:endParaRPr lang="en-US" sz="4000" dirty="0"/>
          </a:p>
        </p:txBody>
      </p:sp>
      <p:pic>
        <p:nvPicPr>
          <p:cNvPr id="3074" name="Picture 2" descr="C:\Users\Erin\AppData\Local\Microsoft\Windows\Temporary Internet Files\Content.IE5\XEXT20L4\MC900018704[1].w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57400" y="2333953"/>
            <a:ext cx="4495800" cy="4524047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057400" y="4572000"/>
            <a:ext cx="132279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cuesta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5105400" y="4572000"/>
            <a:ext cx="15584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/>
              <a:t>cuestan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Cuánto</a:t>
            </a:r>
            <a:r>
              <a:rPr lang="en-US" sz="6000" dirty="0" smtClean="0"/>
              <a:t> </a:t>
            </a:r>
            <a:r>
              <a:rPr lang="en-US" sz="6000" dirty="0" err="1" smtClean="0"/>
              <a:t>cuesta</a:t>
            </a:r>
            <a:r>
              <a:rPr lang="en-US" sz="6000" dirty="0" smtClean="0"/>
              <a:t>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(How much does it cost?)</a:t>
            </a:r>
            <a:br>
              <a:rPr lang="en-US" sz="4400" dirty="0" smtClean="0"/>
            </a:b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Asking about a singular item-</a:t>
            </a:r>
            <a:br>
              <a:rPr lang="en-US" sz="4400" dirty="0" smtClean="0"/>
            </a:br>
            <a:r>
              <a:rPr lang="en-US" sz="4400" dirty="0" smtClean="0"/>
              <a:t>¿</a:t>
            </a:r>
            <a:r>
              <a:rPr lang="en-US" sz="4400" dirty="0" err="1" smtClean="0"/>
              <a:t>Cuánto</a:t>
            </a:r>
            <a:r>
              <a:rPr lang="en-US" sz="4400" dirty="0" smtClean="0"/>
              <a:t> </a:t>
            </a:r>
            <a:r>
              <a:rPr lang="en-US" sz="4400" dirty="0" err="1" smtClean="0"/>
              <a:t>cuesta</a:t>
            </a:r>
            <a:r>
              <a:rPr lang="en-US" sz="4400" dirty="0" smtClean="0"/>
              <a:t> </a:t>
            </a:r>
            <a:r>
              <a:rPr lang="en-US" sz="4400" b="1" dirty="0" smtClean="0">
                <a:solidFill>
                  <a:srgbClr val="002060"/>
                </a:solidFill>
              </a:rPr>
              <a:t>el</a:t>
            </a:r>
            <a:r>
              <a:rPr lang="en-US" sz="4400" dirty="0" smtClean="0"/>
              <a:t> </a:t>
            </a:r>
            <a:r>
              <a:rPr lang="en-US" sz="4400" dirty="0" err="1" smtClean="0"/>
              <a:t>vestido</a:t>
            </a:r>
            <a:r>
              <a:rPr lang="en-US" sz="4400" dirty="0" smtClean="0"/>
              <a:t>?</a:t>
            </a:r>
          </a:p>
          <a:p>
            <a:pPr>
              <a:buNone/>
            </a:pPr>
            <a:r>
              <a:rPr lang="en-US" sz="4400" dirty="0" smtClean="0"/>
              <a:t>  ¿</a:t>
            </a:r>
            <a:r>
              <a:rPr lang="en-US" sz="4400" dirty="0" err="1" smtClean="0"/>
              <a:t>Cuánto</a:t>
            </a:r>
            <a:r>
              <a:rPr lang="en-US" sz="4400" dirty="0" smtClean="0"/>
              <a:t> </a:t>
            </a:r>
            <a:r>
              <a:rPr lang="en-US" sz="4400" dirty="0" err="1" smtClean="0"/>
              <a:t>cuesta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b="1" dirty="0" smtClean="0">
                <a:solidFill>
                  <a:srgbClr val="FF0000"/>
                </a:solidFill>
              </a:rPr>
              <a:t>la</a:t>
            </a:r>
            <a:r>
              <a:rPr lang="en-US" sz="4400" dirty="0" smtClean="0">
                <a:solidFill>
                  <a:srgbClr val="FF0000"/>
                </a:solidFill>
              </a:rPr>
              <a:t> </a:t>
            </a:r>
            <a:r>
              <a:rPr lang="en-US" sz="4400" dirty="0" err="1" smtClean="0"/>
              <a:t>corbata</a:t>
            </a:r>
            <a:r>
              <a:rPr lang="en-US" sz="4400" dirty="0" smtClean="0"/>
              <a:t>?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¿</a:t>
            </a:r>
            <a:r>
              <a:rPr lang="en-US" sz="6000" dirty="0" err="1" smtClean="0"/>
              <a:t>Cuánto</a:t>
            </a:r>
            <a:r>
              <a:rPr lang="en-US" sz="6000" dirty="0" smtClean="0"/>
              <a:t> </a:t>
            </a:r>
            <a:r>
              <a:rPr lang="en-US" sz="6000" dirty="0" err="1" smtClean="0"/>
              <a:t>cuestaN</a:t>
            </a:r>
            <a:r>
              <a:rPr lang="en-US" sz="6000" dirty="0" smtClean="0"/>
              <a:t>?</a:t>
            </a:r>
            <a:endParaRPr lang="en-US" sz="8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(How much do they cost?)</a:t>
            </a:r>
            <a:br>
              <a:rPr lang="en-US" sz="4400" dirty="0" smtClean="0"/>
            </a:br>
            <a:r>
              <a:rPr lang="en-US" sz="4400" dirty="0" smtClean="0"/>
              <a:t>Asking about more than one/a plural item-</a:t>
            </a:r>
            <a:br>
              <a:rPr lang="en-US" sz="4400" dirty="0" smtClean="0"/>
            </a:br>
            <a:r>
              <a:rPr lang="en-US" sz="4400" dirty="0" smtClean="0"/>
              <a:t>¿</a:t>
            </a:r>
            <a:r>
              <a:rPr lang="en-US" sz="4400" dirty="0" err="1" smtClean="0"/>
              <a:t>Cuánto</a:t>
            </a:r>
            <a:r>
              <a:rPr lang="en-US" sz="4400" dirty="0" smtClean="0"/>
              <a:t> </a:t>
            </a:r>
            <a:r>
              <a:rPr lang="en-US" sz="4400" dirty="0" err="1" smtClean="0"/>
              <a:t>cuestan</a:t>
            </a:r>
            <a:r>
              <a:rPr lang="en-US" sz="4400" dirty="0" smtClean="0"/>
              <a:t> </a:t>
            </a:r>
            <a:r>
              <a:rPr lang="en-US" sz="4400" b="1" dirty="0" smtClean="0">
                <a:solidFill>
                  <a:srgbClr val="002060"/>
                </a:solidFill>
              </a:rPr>
              <a:t>los</a:t>
            </a:r>
            <a:r>
              <a:rPr lang="en-US" sz="4400" dirty="0" smtClean="0"/>
              <a:t> </a:t>
            </a:r>
            <a:r>
              <a:rPr lang="en-US" sz="4400" dirty="0" err="1" smtClean="0"/>
              <a:t>vestidos</a:t>
            </a:r>
            <a:r>
              <a:rPr lang="en-US" sz="4400" dirty="0" smtClean="0"/>
              <a:t>?</a:t>
            </a:r>
          </a:p>
          <a:p>
            <a:pPr>
              <a:buNone/>
            </a:pPr>
            <a:r>
              <a:rPr lang="en-US" sz="4400" dirty="0" smtClean="0"/>
              <a:t>  ¿</a:t>
            </a:r>
            <a:r>
              <a:rPr lang="en-US" sz="4400" dirty="0" err="1" smtClean="0"/>
              <a:t>Cuánto</a:t>
            </a:r>
            <a:r>
              <a:rPr lang="en-US" sz="4400" dirty="0" smtClean="0"/>
              <a:t> </a:t>
            </a:r>
            <a:r>
              <a:rPr lang="en-US" sz="4400" dirty="0" err="1" smtClean="0"/>
              <a:t>cuestan</a:t>
            </a:r>
            <a:r>
              <a:rPr lang="en-US" sz="4400" dirty="0" smtClean="0"/>
              <a:t> </a:t>
            </a:r>
            <a:r>
              <a:rPr lang="en-US" sz="4400" b="1" dirty="0" err="1" smtClean="0">
                <a:solidFill>
                  <a:srgbClr val="FF0000"/>
                </a:solidFill>
              </a:rPr>
              <a:t>las</a:t>
            </a:r>
            <a:r>
              <a:rPr lang="en-US" sz="4400" dirty="0" smtClean="0"/>
              <a:t> </a:t>
            </a:r>
            <a:r>
              <a:rPr lang="en-US" sz="4400" dirty="0" err="1" smtClean="0"/>
              <a:t>botas</a:t>
            </a:r>
            <a:r>
              <a:rPr lang="en-US" sz="4400" dirty="0" smtClean="0"/>
              <a:t>?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err="1" smtClean="0"/>
              <a:t>practicamos</a:t>
            </a:r>
            <a:r>
              <a:rPr lang="en-US" sz="6600" dirty="0" smtClean="0"/>
              <a:t>:</a:t>
            </a:r>
            <a:endParaRPr lang="en-US" sz="66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sz="3200" dirty="0" smtClean="0"/>
              <a:t>Choose the correct form of costar.</a:t>
            </a:r>
          </a:p>
          <a:p>
            <a:pPr>
              <a:buNone/>
            </a:pPr>
            <a:r>
              <a:rPr lang="en-US" sz="3600" dirty="0" smtClean="0"/>
              <a:t>1. Los </a:t>
            </a:r>
            <a:r>
              <a:rPr lang="en-US" sz="3600" dirty="0" err="1" smtClean="0"/>
              <a:t>pantalones</a:t>
            </a:r>
            <a:r>
              <a:rPr lang="en-US" sz="3600" dirty="0" smtClean="0"/>
              <a:t> ________ </a:t>
            </a:r>
            <a:r>
              <a:rPr lang="en-US" sz="3600" dirty="0" err="1" smtClean="0"/>
              <a:t>cincuenta</a:t>
            </a:r>
            <a:r>
              <a:rPr lang="en-US" sz="3600" dirty="0" smtClean="0"/>
              <a:t> </a:t>
            </a:r>
            <a:r>
              <a:rPr lang="en-US" sz="3600" dirty="0" err="1" smtClean="0"/>
              <a:t>dólares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2. La </a:t>
            </a:r>
            <a:r>
              <a:rPr lang="en-US" sz="3600" dirty="0" err="1" smtClean="0"/>
              <a:t>camiseta</a:t>
            </a:r>
            <a:r>
              <a:rPr lang="en-US" sz="3600" dirty="0" smtClean="0"/>
              <a:t> ________ </a:t>
            </a:r>
            <a:r>
              <a:rPr lang="en-US" sz="3600" dirty="0" err="1" smtClean="0"/>
              <a:t>cien</a:t>
            </a:r>
            <a:r>
              <a:rPr lang="en-US" sz="3600" dirty="0" smtClean="0"/>
              <a:t> </a:t>
            </a:r>
            <a:r>
              <a:rPr lang="en-US" sz="3600" dirty="0" err="1" smtClean="0"/>
              <a:t>dólares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3. Los sombreros ______ </a:t>
            </a:r>
            <a:r>
              <a:rPr lang="en-US" sz="3600" dirty="0" err="1" smtClean="0"/>
              <a:t>veintidos</a:t>
            </a:r>
            <a:r>
              <a:rPr lang="en-US" sz="3600" dirty="0" smtClean="0"/>
              <a:t> </a:t>
            </a:r>
            <a:r>
              <a:rPr lang="en-US" sz="3600" dirty="0" err="1" smtClean="0"/>
              <a:t>dólares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4. El </a:t>
            </a:r>
            <a:r>
              <a:rPr lang="en-US" sz="3600" dirty="0" err="1" smtClean="0"/>
              <a:t>abrigo</a:t>
            </a:r>
            <a:r>
              <a:rPr lang="en-US" sz="3600" dirty="0" smtClean="0"/>
              <a:t> ________ </a:t>
            </a:r>
            <a:r>
              <a:rPr lang="en-US" sz="3600" dirty="0" err="1" smtClean="0"/>
              <a:t>trescientos</a:t>
            </a:r>
            <a:r>
              <a:rPr lang="en-US" sz="3600" dirty="0" smtClean="0"/>
              <a:t> </a:t>
            </a:r>
            <a:r>
              <a:rPr lang="en-US" sz="3600" dirty="0" err="1" smtClean="0"/>
              <a:t>dólares</a:t>
            </a:r>
            <a:r>
              <a:rPr lang="en-US" sz="3600" dirty="0" smtClean="0"/>
              <a:t>.</a:t>
            </a:r>
          </a:p>
          <a:p>
            <a:pPr>
              <a:buNone/>
            </a:pPr>
            <a:r>
              <a:rPr lang="en-US" sz="3600" dirty="0" smtClean="0"/>
              <a:t>5. La </a:t>
            </a:r>
            <a:r>
              <a:rPr lang="en-US" sz="3600" dirty="0" err="1" smtClean="0"/>
              <a:t>ropa</a:t>
            </a:r>
            <a:r>
              <a:rPr lang="en-US" sz="3600" dirty="0" smtClean="0"/>
              <a:t> _______ dos mil </a:t>
            </a:r>
            <a:r>
              <a:rPr lang="en-US" sz="3600" dirty="0" err="1" smtClean="0"/>
              <a:t>dólares</a:t>
            </a:r>
            <a:endParaRPr lang="en-US" sz="36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505200" y="2158425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cuestan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48000" y="28588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cuesta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29000" y="34684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cuestan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67000" y="4078069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cuesta</a:t>
            </a:r>
            <a:endParaRPr lang="en-US" sz="3600" dirty="0">
              <a:solidFill>
                <a:srgbClr val="FFFF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0" y="48006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FFFF00"/>
                </a:solidFill>
              </a:rPr>
              <a:t>cuesta</a:t>
            </a:r>
            <a:endParaRPr lang="en-US" sz="36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Repaso</a:t>
            </a:r>
            <a:r>
              <a:rPr lang="en-US" sz="6000" dirty="0" smtClean="0"/>
              <a:t>…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/>
            </a:pPr>
            <a:r>
              <a:rPr lang="en-US" sz="4800" dirty="0" err="1" smtClean="0"/>
              <a:t>uno</a:t>
            </a:r>
            <a:r>
              <a:rPr lang="en-US" sz="4800" dirty="0" smtClean="0"/>
              <a:t> 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4800" dirty="0" smtClean="0"/>
              <a:t>dos</a:t>
            </a:r>
          </a:p>
          <a:p>
            <a:pPr marL="596646" indent="-514350">
              <a:buFont typeface="+mj-lt"/>
              <a:buAutoNum type="arabicPeriod"/>
            </a:pPr>
            <a:r>
              <a:rPr lang="en-US" sz="4800" dirty="0" err="1" smtClean="0"/>
              <a:t>tres</a:t>
            </a:r>
            <a:endParaRPr lang="en-US" sz="4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4800" dirty="0" err="1" smtClean="0"/>
              <a:t>cuatro</a:t>
            </a:r>
            <a:endParaRPr lang="en-US" sz="4800" dirty="0" smtClean="0"/>
          </a:p>
          <a:p>
            <a:pPr marL="596646" indent="-514350">
              <a:buFont typeface="+mj-lt"/>
              <a:buAutoNum type="arabicPeriod"/>
            </a:pPr>
            <a:r>
              <a:rPr lang="en-US" sz="4800" dirty="0" err="1" smtClean="0"/>
              <a:t>cinco</a:t>
            </a:r>
            <a:endParaRPr lang="en-US" sz="4800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6"/>
            </a:pPr>
            <a:r>
              <a:rPr lang="en-US" sz="4800" dirty="0" err="1" smtClean="0"/>
              <a:t>seis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6"/>
            </a:pPr>
            <a:r>
              <a:rPr lang="en-US" sz="4800" dirty="0" err="1" smtClean="0"/>
              <a:t>siete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6"/>
            </a:pPr>
            <a:r>
              <a:rPr lang="en-US" sz="4800" dirty="0" err="1" smtClean="0"/>
              <a:t>ocho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6"/>
            </a:pPr>
            <a:r>
              <a:rPr lang="en-US" sz="4800" dirty="0" err="1" smtClean="0"/>
              <a:t>nueve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6"/>
            </a:pPr>
            <a:r>
              <a:rPr lang="en-US" sz="4800" dirty="0" err="1" smtClean="0"/>
              <a:t>diez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11 – once</a:t>
            </a:r>
          </a:p>
          <a:p>
            <a:r>
              <a:rPr lang="en-US" sz="4400" dirty="0" smtClean="0"/>
              <a:t>12 – </a:t>
            </a:r>
            <a:r>
              <a:rPr lang="en-US" sz="4400" dirty="0" err="1" smtClean="0"/>
              <a:t>doce</a:t>
            </a:r>
            <a:endParaRPr lang="en-US" sz="4400" dirty="0" smtClean="0"/>
          </a:p>
          <a:p>
            <a:r>
              <a:rPr lang="en-US" sz="4400" dirty="0" smtClean="0"/>
              <a:t>13 – </a:t>
            </a:r>
            <a:r>
              <a:rPr lang="en-US" sz="4400" dirty="0" err="1" smtClean="0"/>
              <a:t>trece</a:t>
            </a:r>
            <a:endParaRPr lang="en-US" sz="4400" dirty="0" smtClean="0"/>
          </a:p>
          <a:p>
            <a:r>
              <a:rPr lang="en-US" sz="4400" dirty="0" smtClean="0"/>
              <a:t>14 – </a:t>
            </a:r>
            <a:r>
              <a:rPr lang="en-US" sz="4400" dirty="0" err="1" smtClean="0"/>
              <a:t>catorce</a:t>
            </a:r>
            <a:endParaRPr lang="en-US" sz="4400" dirty="0" smtClean="0"/>
          </a:p>
          <a:p>
            <a:r>
              <a:rPr lang="en-US" sz="4400" dirty="0" smtClean="0"/>
              <a:t>15 - quince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16 – </a:t>
            </a:r>
            <a:r>
              <a:rPr lang="en-US" sz="4400" dirty="0" err="1" smtClean="0"/>
              <a:t>dieciséis</a:t>
            </a:r>
            <a:endParaRPr lang="en-US" sz="4400" dirty="0" smtClean="0"/>
          </a:p>
          <a:p>
            <a:r>
              <a:rPr lang="en-US" sz="4400" dirty="0" smtClean="0"/>
              <a:t>17 – </a:t>
            </a:r>
            <a:r>
              <a:rPr lang="en-US" sz="4400" dirty="0" err="1" smtClean="0"/>
              <a:t>diecisiete</a:t>
            </a:r>
            <a:endParaRPr lang="en-US" sz="4400" dirty="0" smtClean="0"/>
          </a:p>
          <a:p>
            <a:r>
              <a:rPr lang="en-US" sz="4400" dirty="0" smtClean="0"/>
              <a:t>18 – </a:t>
            </a:r>
            <a:r>
              <a:rPr lang="en-US" sz="4400" dirty="0" err="1" smtClean="0"/>
              <a:t>dieciocho</a:t>
            </a:r>
            <a:endParaRPr lang="en-US" sz="4400" dirty="0" smtClean="0"/>
          </a:p>
          <a:p>
            <a:r>
              <a:rPr lang="en-US" sz="4400" dirty="0" smtClean="0"/>
              <a:t>19 – </a:t>
            </a:r>
            <a:r>
              <a:rPr lang="en-US" sz="4400" dirty="0" err="1" smtClean="0"/>
              <a:t>diecinueve</a:t>
            </a:r>
            <a:endParaRPr lang="en-US" sz="4400" dirty="0" smtClean="0"/>
          </a:p>
          <a:p>
            <a:r>
              <a:rPr lang="en-US" sz="4400" dirty="0" smtClean="0"/>
              <a:t>20 - </a:t>
            </a:r>
            <a:r>
              <a:rPr lang="en-US" sz="4400" dirty="0" err="1" smtClean="0"/>
              <a:t>veinte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Repaso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20"/>
            </a:pPr>
            <a:r>
              <a:rPr lang="en-US" sz="4800" dirty="0" err="1" smtClean="0"/>
              <a:t>veinte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0"/>
            </a:pPr>
            <a:r>
              <a:rPr lang="en-US" sz="4800" dirty="0" err="1" smtClean="0"/>
              <a:t>veintiuno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0"/>
            </a:pPr>
            <a:r>
              <a:rPr lang="en-US" sz="4800" dirty="0" err="1" smtClean="0"/>
              <a:t>veintidós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0"/>
            </a:pPr>
            <a:r>
              <a:rPr lang="en-US" sz="4800" dirty="0" err="1" smtClean="0"/>
              <a:t>veintitrés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0"/>
            </a:pPr>
            <a:r>
              <a:rPr lang="en-US" sz="4800" dirty="0" err="1" smtClean="0"/>
              <a:t>veinticuatro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596646" indent="-514350">
              <a:buFont typeface="+mj-lt"/>
              <a:buAutoNum type="arabicPeriod" startAt="25"/>
            </a:pPr>
            <a:r>
              <a:rPr lang="en-US" sz="4800" dirty="0" err="1" smtClean="0"/>
              <a:t>veinticinco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5"/>
            </a:pPr>
            <a:r>
              <a:rPr lang="en-US" sz="4800" dirty="0" err="1" smtClean="0"/>
              <a:t>veintiséis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5"/>
            </a:pPr>
            <a:r>
              <a:rPr lang="en-US" sz="4800" dirty="0" err="1" smtClean="0"/>
              <a:t>veintisiete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5"/>
            </a:pPr>
            <a:r>
              <a:rPr lang="en-US" sz="4800" dirty="0" err="1" smtClean="0"/>
              <a:t>veintiocho</a:t>
            </a:r>
            <a:endParaRPr lang="en-US" sz="4800" dirty="0" smtClean="0"/>
          </a:p>
          <a:p>
            <a:pPr marL="596646" indent="-514350">
              <a:buFont typeface="+mj-lt"/>
              <a:buAutoNum type="arabicPeriod" startAt="25"/>
            </a:pPr>
            <a:r>
              <a:rPr lang="en-US" sz="4800" dirty="0" err="1" smtClean="0"/>
              <a:t>veintinueve</a:t>
            </a:r>
            <a:endParaRPr lang="en-US" sz="4800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800600" cy="4525963"/>
          </a:xfrm>
        </p:spPr>
        <p:txBody>
          <a:bodyPr>
            <a:noAutofit/>
          </a:bodyPr>
          <a:lstStyle/>
          <a:p>
            <a:r>
              <a:rPr lang="en-US" sz="4400" dirty="0" smtClean="0"/>
              <a:t>30-treinta</a:t>
            </a:r>
          </a:p>
          <a:p>
            <a:r>
              <a:rPr lang="en-US" sz="4400" dirty="0" smtClean="0"/>
              <a:t>31-treinta y </a:t>
            </a:r>
            <a:r>
              <a:rPr lang="en-US" sz="4400" dirty="0" err="1" smtClean="0"/>
              <a:t>uno</a:t>
            </a:r>
            <a:endParaRPr lang="en-US" sz="4400" dirty="0" smtClean="0"/>
          </a:p>
          <a:p>
            <a:r>
              <a:rPr lang="en-US" sz="4400" dirty="0" smtClean="0"/>
              <a:t>32-treinta y dos</a:t>
            </a:r>
          </a:p>
          <a:p>
            <a:r>
              <a:rPr lang="en-US" sz="4400" dirty="0" smtClean="0"/>
              <a:t>33-treinta y </a:t>
            </a:r>
            <a:r>
              <a:rPr lang="en-US" sz="4400" dirty="0" err="1" smtClean="0"/>
              <a:t>tres</a:t>
            </a:r>
            <a:endParaRPr lang="en-US" sz="4400" dirty="0" smtClean="0"/>
          </a:p>
          <a:p>
            <a:r>
              <a:rPr lang="en-US" sz="4400" dirty="0" smtClean="0"/>
              <a:t>34-treinta y </a:t>
            </a:r>
            <a:r>
              <a:rPr lang="en-US" sz="4400" dirty="0" err="1" smtClean="0"/>
              <a:t>cuatro</a:t>
            </a:r>
            <a:endParaRPr lang="en-US" sz="44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343400" y="1676400"/>
            <a:ext cx="4800600" cy="4525963"/>
          </a:xfrm>
        </p:spPr>
        <p:txBody>
          <a:bodyPr>
            <a:normAutofit fontScale="92500"/>
          </a:bodyPr>
          <a:lstStyle/>
          <a:p>
            <a:r>
              <a:rPr lang="en-US" sz="4800" dirty="0" smtClean="0"/>
              <a:t>35 –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cinco</a:t>
            </a:r>
            <a:endParaRPr lang="en-US" sz="4800" dirty="0" smtClean="0"/>
          </a:p>
          <a:p>
            <a:r>
              <a:rPr lang="en-US" sz="4800" dirty="0" smtClean="0"/>
              <a:t>36 –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seis</a:t>
            </a:r>
            <a:endParaRPr lang="en-US" sz="4800" dirty="0" smtClean="0"/>
          </a:p>
          <a:p>
            <a:r>
              <a:rPr lang="en-US" sz="4800" dirty="0" smtClean="0"/>
              <a:t>37 –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siete</a:t>
            </a:r>
            <a:endParaRPr lang="en-US" sz="4800" dirty="0" smtClean="0"/>
          </a:p>
          <a:p>
            <a:r>
              <a:rPr lang="en-US" sz="4800" dirty="0" smtClean="0"/>
              <a:t>38 –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ocho</a:t>
            </a:r>
            <a:endParaRPr lang="en-US" sz="4800" dirty="0" smtClean="0"/>
          </a:p>
          <a:p>
            <a:r>
              <a:rPr lang="en-US" sz="4800" dirty="0" smtClean="0"/>
              <a:t>39 – </a:t>
            </a:r>
            <a:r>
              <a:rPr lang="en-US" sz="4800" dirty="0" err="1" smtClean="0"/>
              <a:t>treinta</a:t>
            </a:r>
            <a:r>
              <a:rPr lang="en-US" sz="4800" dirty="0" smtClean="0"/>
              <a:t> y </a:t>
            </a:r>
            <a:r>
              <a:rPr lang="en-US" sz="4800" dirty="0" err="1" smtClean="0"/>
              <a:t>nueve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6858000" y="0"/>
            <a:ext cx="1905000" cy="201593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125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Y</a:t>
            </a:r>
            <a:endParaRPr lang="en-US" sz="125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números</a:t>
            </a:r>
            <a:r>
              <a:rPr lang="en-US" dirty="0" smtClean="0"/>
              <a:t> </a:t>
            </a:r>
            <a:r>
              <a:rPr lang="en-US" dirty="0" err="1" smtClean="0"/>
              <a:t>grandes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4525963"/>
          </a:xfrm>
        </p:spPr>
        <p:txBody>
          <a:bodyPr>
            <a:normAutofit/>
          </a:bodyPr>
          <a:lstStyle/>
          <a:p>
            <a:r>
              <a:rPr lang="en-US" sz="4800" dirty="0" smtClean="0"/>
              <a:t>40 – 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(</a:t>
            </a:r>
            <a:r>
              <a:rPr lang="en-US" sz="4800" dirty="0" err="1" smtClean="0"/>
              <a:t>cuarenta</a:t>
            </a:r>
            <a:r>
              <a:rPr lang="en-US" sz="4800" dirty="0" smtClean="0"/>
              <a:t> y </a:t>
            </a:r>
            <a:r>
              <a:rPr lang="en-US" sz="4800" dirty="0" err="1" smtClean="0"/>
              <a:t>uno</a:t>
            </a:r>
            <a:r>
              <a:rPr lang="en-US" sz="4800" dirty="0" smtClean="0"/>
              <a:t>..)</a:t>
            </a:r>
          </a:p>
          <a:p>
            <a:r>
              <a:rPr lang="en-US" sz="4800" dirty="0" smtClean="0"/>
              <a:t>50 – </a:t>
            </a:r>
            <a:r>
              <a:rPr lang="en-US" sz="4800" dirty="0" err="1" smtClean="0"/>
              <a:t>cincuenta</a:t>
            </a:r>
            <a:endParaRPr lang="en-US" sz="4800" dirty="0" smtClean="0"/>
          </a:p>
          <a:p>
            <a:r>
              <a:rPr lang="en-US" sz="4800" dirty="0" smtClean="0"/>
              <a:t>60 – </a:t>
            </a:r>
            <a:r>
              <a:rPr lang="en-US" sz="4800" dirty="0" err="1" smtClean="0"/>
              <a:t>sesenta</a:t>
            </a:r>
            <a:endParaRPr lang="en-US" sz="4800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70 – </a:t>
            </a:r>
            <a:r>
              <a:rPr lang="en-US" sz="4800" dirty="0" err="1" smtClean="0"/>
              <a:t>setenta</a:t>
            </a:r>
            <a:r>
              <a:rPr lang="en-US" sz="4800" dirty="0" smtClean="0"/>
              <a:t> </a:t>
            </a:r>
          </a:p>
          <a:p>
            <a:r>
              <a:rPr lang="en-US" sz="4800" dirty="0" smtClean="0"/>
              <a:t>80 – </a:t>
            </a:r>
            <a:r>
              <a:rPr lang="en-US" sz="4800" dirty="0" err="1" smtClean="0"/>
              <a:t>ochenta</a:t>
            </a:r>
            <a:endParaRPr lang="en-US" sz="4800" dirty="0" smtClean="0"/>
          </a:p>
          <a:p>
            <a:r>
              <a:rPr lang="en-US" sz="4800" dirty="0" smtClean="0"/>
              <a:t>90 – </a:t>
            </a:r>
            <a:r>
              <a:rPr lang="en-US" sz="4800" dirty="0" err="1" smtClean="0"/>
              <a:t>noventa</a:t>
            </a:r>
            <a:endParaRPr lang="en-US" sz="48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100 y </a:t>
            </a:r>
            <a:r>
              <a:rPr lang="en-US" dirty="0" err="1" smtClean="0"/>
              <a:t>más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572000" cy="4525963"/>
          </a:xfrm>
        </p:spPr>
        <p:txBody>
          <a:bodyPr/>
          <a:lstStyle/>
          <a:p>
            <a:r>
              <a:rPr lang="en-US" sz="4400" dirty="0" smtClean="0"/>
              <a:t>100 – </a:t>
            </a:r>
            <a:r>
              <a:rPr lang="en-US" sz="4400" dirty="0" err="1" smtClean="0"/>
              <a:t>cien</a:t>
            </a:r>
            <a:endParaRPr lang="en-US" sz="4400" dirty="0" smtClean="0"/>
          </a:p>
          <a:p>
            <a:r>
              <a:rPr lang="en-US" sz="4400" dirty="0" smtClean="0"/>
              <a:t>101+ - </a:t>
            </a:r>
            <a:r>
              <a:rPr lang="en-US" sz="4400" dirty="0" err="1" smtClean="0"/>
              <a:t>ciento</a:t>
            </a:r>
            <a:r>
              <a:rPr lang="en-US" sz="4400" dirty="0" smtClean="0"/>
              <a:t>…</a:t>
            </a:r>
          </a:p>
          <a:p>
            <a:pPr lvl="1"/>
            <a:r>
              <a:rPr lang="en-US" sz="4400" dirty="0" smtClean="0"/>
              <a:t>101 = </a:t>
            </a:r>
            <a:r>
              <a:rPr lang="en-US" sz="4400" dirty="0" err="1" smtClean="0"/>
              <a:t>ciento</a:t>
            </a:r>
            <a:r>
              <a:rPr lang="en-US" sz="4400" dirty="0" smtClean="0"/>
              <a:t> </a:t>
            </a:r>
            <a:r>
              <a:rPr lang="en-US" sz="4400" dirty="0" err="1" smtClean="0"/>
              <a:t>uno</a:t>
            </a:r>
            <a:endParaRPr lang="en-US" sz="4400" dirty="0" smtClean="0"/>
          </a:p>
          <a:p>
            <a:pPr lvl="1"/>
            <a:r>
              <a:rPr lang="en-US" sz="4400" dirty="0" smtClean="0"/>
              <a:t>102 = </a:t>
            </a:r>
            <a:r>
              <a:rPr lang="en-US" sz="4400" dirty="0" err="1" smtClean="0"/>
              <a:t>ciento</a:t>
            </a:r>
            <a:r>
              <a:rPr lang="en-US" sz="4400" dirty="0" smtClean="0"/>
              <a:t> dos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495800" cy="4525963"/>
          </a:xfrm>
        </p:spPr>
        <p:txBody>
          <a:bodyPr/>
          <a:lstStyle/>
          <a:p>
            <a:r>
              <a:rPr lang="en-US" sz="4400" dirty="0" smtClean="0"/>
              <a:t>1000 – mil</a:t>
            </a:r>
          </a:p>
          <a:p>
            <a:pPr lvl="1"/>
            <a:r>
              <a:rPr lang="en-US" dirty="0" smtClean="0"/>
              <a:t> </a:t>
            </a:r>
            <a:r>
              <a:rPr lang="en-US" sz="3600" i="1" dirty="0" smtClean="0"/>
              <a:t>Mil</a:t>
            </a:r>
            <a:r>
              <a:rPr lang="en-US" sz="3600" dirty="0" smtClean="0"/>
              <a:t> (1.000) can either be masculine or feminine and is </a:t>
            </a:r>
            <a:r>
              <a:rPr lang="en-US" sz="3600" u="sng" dirty="0" smtClean="0"/>
              <a:t>never</a:t>
            </a:r>
            <a:r>
              <a:rPr lang="en-US" sz="3600" dirty="0" smtClean="0"/>
              <a:t> plural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8600"/>
            <a:ext cx="1752600" cy="5897563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smtClean="0"/>
              <a:t>200</a:t>
            </a:r>
          </a:p>
          <a:p>
            <a:r>
              <a:rPr lang="en-US" sz="4800" dirty="0" smtClean="0"/>
              <a:t>300</a:t>
            </a:r>
          </a:p>
          <a:p>
            <a:r>
              <a:rPr lang="en-US" sz="4800" dirty="0" smtClean="0"/>
              <a:t>400</a:t>
            </a:r>
          </a:p>
          <a:p>
            <a:r>
              <a:rPr lang="en-US" sz="4800" dirty="0" smtClean="0"/>
              <a:t>500*</a:t>
            </a:r>
          </a:p>
          <a:p>
            <a:r>
              <a:rPr lang="en-US" sz="4800" dirty="0" smtClean="0"/>
              <a:t>600</a:t>
            </a:r>
          </a:p>
          <a:p>
            <a:r>
              <a:rPr lang="en-US" sz="4800" dirty="0" smtClean="0"/>
              <a:t>700*</a:t>
            </a:r>
          </a:p>
          <a:p>
            <a:r>
              <a:rPr lang="en-US" sz="4800" dirty="0" smtClean="0"/>
              <a:t>800</a:t>
            </a:r>
          </a:p>
          <a:p>
            <a:r>
              <a:rPr lang="en-US" sz="4800" dirty="0" smtClean="0"/>
              <a:t>900*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05000" y="228600"/>
            <a:ext cx="6781800" cy="5897563"/>
          </a:xfrm>
        </p:spPr>
        <p:txBody>
          <a:bodyPr>
            <a:normAutofit fontScale="92500" lnSpcReduction="10000"/>
          </a:bodyPr>
          <a:lstStyle/>
          <a:p>
            <a:r>
              <a:rPr lang="en-US" sz="4800" dirty="0" err="1" smtClean="0"/>
              <a:t>doscientos</a:t>
            </a:r>
            <a:endParaRPr lang="en-US" sz="4800" dirty="0" smtClean="0"/>
          </a:p>
          <a:p>
            <a:r>
              <a:rPr lang="en-US" sz="4800" dirty="0" err="1" smtClean="0"/>
              <a:t>trescientos</a:t>
            </a:r>
            <a:endParaRPr lang="en-US" sz="4800" dirty="0" smtClean="0"/>
          </a:p>
          <a:p>
            <a:r>
              <a:rPr lang="en-US" sz="4800" dirty="0" err="1" smtClean="0"/>
              <a:t>cuatrocientos</a:t>
            </a:r>
            <a:endParaRPr lang="en-US" sz="4800" dirty="0" smtClean="0"/>
          </a:p>
          <a:p>
            <a:r>
              <a:rPr lang="en-US" sz="4800" dirty="0" err="1" smtClean="0"/>
              <a:t>quinientos</a:t>
            </a:r>
            <a:endParaRPr lang="en-US" sz="4800" dirty="0" smtClean="0"/>
          </a:p>
          <a:p>
            <a:r>
              <a:rPr lang="en-US" sz="4800" dirty="0" err="1" smtClean="0"/>
              <a:t>seiscientos</a:t>
            </a:r>
            <a:endParaRPr lang="en-US" sz="4800" dirty="0" smtClean="0"/>
          </a:p>
          <a:p>
            <a:r>
              <a:rPr lang="en-US" sz="4800" dirty="0" err="1" smtClean="0"/>
              <a:t>setecientos</a:t>
            </a:r>
            <a:endParaRPr lang="en-US" sz="4800" dirty="0" smtClean="0"/>
          </a:p>
          <a:p>
            <a:r>
              <a:rPr lang="en-US" sz="4800" dirty="0" err="1" smtClean="0"/>
              <a:t>ochocientos</a:t>
            </a:r>
            <a:endParaRPr lang="en-US" sz="4800" dirty="0" smtClean="0"/>
          </a:p>
          <a:p>
            <a:r>
              <a:rPr lang="en-US" sz="4800" dirty="0" err="1" smtClean="0"/>
              <a:t>novecientos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 lines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Custom 2">
      <a:majorFont>
        <a:latin typeface="Perpetua Titling MT"/>
        <a:ea typeface=""/>
        <a:cs typeface=""/>
      </a:majorFont>
      <a:minorFont>
        <a:latin typeface="Perpetua"/>
        <a:ea typeface=""/>
        <a:cs typeface="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 lines</Template>
  <TotalTime>504</TotalTime>
  <Words>533</Words>
  <Application>Microsoft Office PowerPoint</Application>
  <PresentationFormat>On-screen Show (4:3)</PresentationFormat>
  <Paragraphs>171</Paragraphs>
  <Slides>23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Blue lines</vt:lpstr>
      <vt:lpstr>¡Los números!</vt:lpstr>
      <vt:lpstr>En español I…</vt:lpstr>
      <vt:lpstr>Repaso…</vt:lpstr>
      <vt:lpstr>REPASO</vt:lpstr>
      <vt:lpstr>Repaso</vt:lpstr>
      <vt:lpstr>Los números grandes</vt:lpstr>
      <vt:lpstr>Los números grandes</vt:lpstr>
      <vt:lpstr>100 y más…</vt:lpstr>
      <vt:lpstr>Slide 9</vt:lpstr>
      <vt:lpstr>Vamos a practicar</vt:lpstr>
      <vt:lpstr>1000 = mil</vt:lpstr>
      <vt:lpstr>Vamos a practicar</vt:lpstr>
      <vt:lpstr>1.000.000=Un millón</vt:lpstr>
      <vt:lpstr>Recuerdan…</vt:lpstr>
      <vt:lpstr>Vamos a practicar</vt:lpstr>
      <vt:lpstr>¿Por qué aprendimos los números ahora?</vt:lpstr>
      <vt:lpstr>¡Antes de comprar la ropa, necesitas saber el precio!</vt:lpstr>
      <vt:lpstr>Costar</vt:lpstr>
      <vt:lpstr>Solamente usas dos formas del verbo.. </vt:lpstr>
      <vt:lpstr>Cuesta vs. Cuestan</vt:lpstr>
      <vt:lpstr>¿Cuánto cuesta?</vt:lpstr>
      <vt:lpstr>¿Cuánto cuestaN?</vt:lpstr>
      <vt:lpstr>practicamos: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¡Los números!</dc:title>
  <dc:creator>Jennifer Wallace</dc:creator>
  <cp:lastModifiedBy>Erin</cp:lastModifiedBy>
  <cp:revision>84</cp:revision>
  <dcterms:created xsi:type="dcterms:W3CDTF">2011-09-24T20:40:01Z</dcterms:created>
  <dcterms:modified xsi:type="dcterms:W3CDTF">2012-10-09T18:42:30Z</dcterms:modified>
</cp:coreProperties>
</file>