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97" r:id="rId6"/>
    <p:sldId id="261" r:id="rId7"/>
    <p:sldId id="262" r:id="rId8"/>
    <p:sldId id="298" r:id="rId9"/>
    <p:sldId id="263" r:id="rId10"/>
    <p:sldId id="29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00" r:id="rId32"/>
    <p:sldId id="301" r:id="rId33"/>
    <p:sldId id="302" r:id="rId34"/>
    <p:sldId id="304" r:id="rId35"/>
    <p:sldId id="303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4660"/>
  </p:normalViewPr>
  <p:slideViewPr>
    <p:cSldViewPr>
      <p:cViewPr varScale="1">
        <p:scale>
          <a:sx n="69" d="100"/>
          <a:sy n="69" d="100"/>
        </p:scale>
        <p:origin x="-141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969813-1FFB-403A-83B7-2F2D2C5795A0}" type="datetimeFigureOut">
              <a:rPr lang="es-MX" smtClean="0"/>
              <a:pPr/>
              <a:t>10/10/2013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F48FC64-88CE-4324-9414-64982F378688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9813-1FFB-403A-83B7-2F2D2C5795A0}" type="datetimeFigureOut">
              <a:rPr lang="es-MX" smtClean="0"/>
              <a:pPr/>
              <a:t>10/10/2013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FC64-88CE-4324-9414-64982F37868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9813-1FFB-403A-83B7-2F2D2C5795A0}" type="datetimeFigureOut">
              <a:rPr lang="es-MX" smtClean="0"/>
              <a:pPr/>
              <a:t>10/10/2013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FC64-88CE-4324-9414-64982F37868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9813-1FFB-403A-83B7-2F2D2C5795A0}" type="datetimeFigureOut">
              <a:rPr lang="es-MX" smtClean="0"/>
              <a:pPr/>
              <a:t>10/10/2013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FC64-88CE-4324-9414-64982F378688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969813-1FFB-403A-83B7-2F2D2C5795A0}" type="datetimeFigureOut">
              <a:rPr lang="es-MX" smtClean="0"/>
              <a:pPr/>
              <a:t>10/10/2013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FC64-88CE-4324-9414-64982F378688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9813-1FFB-403A-83B7-2F2D2C5795A0}" type="datetimeFigureOut">
              <a:rPr lang="es-MX" smtClean="0"/>
              <a:pPr/>
              <a:t>10/10/2013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FC64-88CE-4324-9414-64982F378688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9813-1FFB-403A-83B7-2F2D2C5795A0}" type="datetimeFigureOut">
              <a:rPr lang="es-MX" smtClean="0"/>
              <a:pPr/>
              <a:t>10/10/2013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FC64-88CE-4324-9414-64982F378688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969813-1FFB-403A-83B7-2F2D2C5795A0}" type="datetimeFigureOut">
              <a:rPr lang="es-MX" smtClean="0"/>
              <a:pPr/>
              <a:t>10/10/2013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FC64-88CE-4324-9414-64982F378688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9813-1FFB-403A-83B7-2F2D2C5795A0}" type="datetimeFigureOut">
              <a:rPr lang="es-MX" smtClean="0"/>
              <a:pPr/>
              <a:t>10/10/2013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FC64-88CE-4324-9414-64982F37868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969813-1FFB-403A-83B7-2F2D2C5795A0}" type="datetimeFigureOut">
              <a:rPr lang="es-MX" smtClean="0"/>
              <a:pPr/>
              <a:t>10/10/2013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FC64-88CE-4324-9414-64982F378688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969813-1FFB-403A-83B7-2F2D2C5795A0}" type="datetimeFigureOut">
              <a:rPr lang="es-MX" smtClean="0"/>
              <a:pPr/>
              <a:t>10/10/2013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FC64-88CE-4324-9414-64982F378688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09969813-1FFB-403A-83B7-2F2D2C5795A0}" type="datetimeFigureOut">
              <a:rPr lang="es-MX" smtClean="0"/>
              <a:pPr/>
              <a:t>10/10/2013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F48FC64-88CE-4324-9414-64982F378688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Ch 3.2 </a:t>
            </a:r>
          </a:p>
          <a:p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Mandatos formales y informales	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4038600"/>
          </a:xfrm>
        </p:spPr>
        <p:txBody>
          <a:bodyPr>
            <a:noAutofit/>
          </a:bodyPr>
          <a:lstStyle/>
          <a:p>
            <a:pPr algn="ctr"/>
            <a:r>
              <a:rPr lang="es-MX" sz="8000" dirty="0" smtClean="0"/>
              <a:t>Practica con los mandatos</a:t>
            </a:r>
            <a:endParaRPr lang="es-MX" sz="8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Autofit/>
          </a:bodyPr>
          <a:lstStyle/>
          <a:p>
            <a:r>
              <a:rPr lang="en-US" sz="9600" dirty="0" smtClean="0"/>
              <a:t>1. Elena, ____ (</a:t>
            </a:r>
            <a:r>
              <a:rPr lang="en-US" sz="9600" dirty="0" err="1" smtClean="0"/>
              <a:t>comprar</a:t>
            </a:r>
            <a:r>
              <a:rPr lang="en-US" sz="9600" dirty="0" smtClean="0"/>
              <a:t>) </a:t>
            </a:r>
            <a:r>
              <a:rPr lang="en-US" sz="9600" dirty="0" err="1" smtClean="0"/>
              <a:t>una</a:t>
            </a:r>
            <a:r>
              <a:rPr lang="en-US" sz="9600" dirty="0" smtClean="0"/>
              <a:t> </a:t>
            </a:r>
            <a:r>
              <a:rPr lang="en-US" sz="9600" dirty="0" err="1" smtClean="0"/>
              <a:t>revista</a:t>
            </a:r>
            <a:r>
              <a:rPr lang="en-US" sz="9600" dirty="0" smtClean="0"/>
              <a:t> del </a:t>
            </a:r>
            <a:r>
              <a:rPr lang="en-US" sz="9600" dirty="0" err="1" smtClean="0"/>
              <a:t>quíosco</a:t>
            </a:r>
            <a:r>
              <a:rPr lang="en-US" sz="9600" dirty="0" smtClean="0"/>
              <a:t>. (</a:t>
            </a:r>
            <a:r>
              <a:rPr lang="en-US" sz="9600" dirty="0" err="1" smtClean="0"/>
              <a:t>tú</a:t>
            </a:r>
            <a:r>
              <a:rPr lang="en-US" sz="9600" dirty="0" smtClean="0"/>
              <a:t>)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Autofit/>
          </a:bodyPr>
          <a:lstStyle/>
          <a:p>
            <a:r>
              <a:rPr lang="en-US" sz="9600" dirty="0" smtClean="0"/>
              <a:t>1. Elena, </a:t>
            </a:r>
            <a:r>
              <a:rPr lang="en-US" sz="9600" b="1" u="sng" dirty="0" err="1" smtClean="0">
                <a:solidFill>
                  <a:srgbClr val="FF0000"/>
                </a:solidFill>
              </a:rPr>
              <a:t>compra</a:t>
            </a:r>
            <a:r>
              <a:rPr lang="en-US" sz="9600" b="1" u="sng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/>
              <a:t>una</a:t>
            </a:r>
            <a:r>
              <a:rPr lang="en-US" sz="9600" dirty="0" smtClean="0"/>
              <a:t> </a:t>
            </a:r>
            <a:r>
              <a:rPr lang="en-US" sz="9600" dirty="0" err="1" smtClean="0"/>
              <a:t>revista</a:t>
            </a:r>
            <a:r>
              <a:rPr lang="en-US" sz="9600" dirty="0" smtClean="0"/>
              <a:t> del </a:t>
            </a:r>
            <a:r>
              <a:rPr lang="en-US" sz="9600" dirty="0" err="1" smtClean="0"/>
              <a:t>quíosco</a:t>
            </a:r>
            <a:r>
              <a:rPr lang="en-US" sz="9600" dirty="0" smtClean="0"/>
              <a:t>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en-US" sz="9600" dirty="0" smtClean="0"/>
              <a:t>2. </a:t>
            </a:r>
            <a:r>
              <a:rPr lang="en-US" sz="9600" dirty="0" err="1" smtClean="0"/>
              <a:t>Tomás</a:t>
            </a:r>
            <a:r>
              <a:rPr lang="en-US" sz="9600" dirty="0" smtClean="0"/>
              <a:t>, ____ (leer) los </a:t>
            </a:r>
            <a:r>
              <a:rPr lang="en-US" sz="9600" dirty="0" err="1" smtClean="0"/>
              <a:t>períodicos</a:t>
            </a:r>
            <a:r>
              <a:rPr lang="en-US" sz="9600" dirty="0" smtClean="0"/>
              <a:t>. (</a:t>
            </a:r>
            <a:r>
              <a:rPr lang="en-US" sz="9600" dirty="0" err="1" smtClean="0"/>
              <a:t>Ud</a:t>
            </a:r>
            <a:r>
              <a:rPr lang="en-US" sz="9600" dirty="0" smtClean="0"/>
              <a:t>.)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3429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2. </a:t>
            </a:r>
            <a:r>
              <a:rPr lang="en-US" sz="9600" dirty="0" err="1" smtClean="0"/>
              <a:t>Tómas</a:t>
            </a:r>
            <a:r>
              <a:rPr lang="en-US" sz="9600" dirty="0" smtClean="0"/>
              <a:t>, </a:t>
            </a:r>
            <a:r>
              <a:rPr lang="en-US" sz="9600" b="1" u="sng" dirty="0" smtClean="0">
                <a:solidFill>
                  <a:srgbClr val="FF0000"/>
                </a:solidFill>
              </a:rPr>
              <a:t>lea</a:t>
            </a:r>
            <a:r>
              <a:rPr lang="en-US" sz="9600" dirty="0" smtClean="0"/>
              <a:t> los </a:t>
            </a:r>
            <a:r>
              <a:rPr lang="en-US" sz="9600" dirty="0" err="1" smtClean="0"/>
              <a:t>períodicos</a:t>
            </a:r>
            <a:r>
              <a:rPr lang="en-US" sz="9600" dirty="0" smtClean="0"/>
              <a:t>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Autofit/>
          </a:bodyPr>
          <a:lstStyle/>
          <a:p>
            <a:r>
              <a:rPr lang="en-US" sz="9600" dirty="0" smtClean="0"/>
              <a:t>3. Dora y Josefina, ____ (</a:t>
            </a:r>
            <a:r>
              <a:rPr lang="en-US" sz="9600" dirty="0" err="1" smtClean="0"/>
              <a:t>visitar</a:t>
            </a:r>
            <a:r>
              <a:rPr lang="en-US" sz="9600" dirty="0" smtClean="0"/>
              <a:t>) el </a:t>
            </a:r>
            <a:r>
              <a:rPr lang="en-US" sz="9600" dirty="0" err="1" smtClean="0"/>
              <a:t>acuario</a:t>
            </a:r>
            <a:r>
              <a:rPr lang="en-US" sz="9600" dirty="0" smtClean="0"/>
              <a:t>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Autofit/>
          </a:bodyPr>
          <a:lstStyle/>
          <a:p>
            <a:r>
              <a:rPr lang="en-US" sz="9600" dirty="0" smtClean="0"/>
              <a:t>3. Dora y Josefina, </a:t>
            </a:r>
            <a:r>
              <a:rPr lang="en-US" sz="9600" b="1" u="sng" dirty="0" err="1" smtClean="0">
                <a:solidFill>
                  <a:srgbClr val="FF0000"/>
                </a:solidFill>
              </a:rPr>
              <a:t>visiten</a:t>
            </a:r>
            <a:r>
              <a:rPr lang="en-US" sz="9600" dirty="0" smtClean="0"/>
              <a:t> el </a:t>
            </a:r>
            <a:r>
              <a:rPr lang="en-US" sz="9600" dirty="0" err="1" smtClean="0"/>
              <a:t>acuario</a:t>
            </a:r>
            <a:r>
              <a:rPr lang="en-US" sz="9600" dirty="0" smtClean="0"/>
              <a:t>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Autofit/>
          </a:bodyPr>
          <a:lstStyle/>
          <a:p>
            <a:r>
              <a:rPr lang="en-US" sz="9600" dirty="0" smtClean="0"/>
              <a:t>4. Eva y Lola, ____ (</a:t>
            </a:r>
            <a:r>
              <a:rPr lang="en-US" sz="9600" dirty="0" err="1" smtClean="0"/>
              <a:t>trabajar</a:t>
            </a:r>
            <a:r>
              <a:rPr lang="en-US" sz="9600" dirty="0" smtClean="0"/>
              <a:t>) en el hospital.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Autofit/>
          </a:bodyPr>
          <a:lstStyle/>
          <a:p>
            <a:r>
              <a:rPr lang="en-US" sz="9600" dirty="0" smtClean="0"/>
              <a:t>4. Eva y Lola, </a:t>
            </a:r>
            <a:r>
              <a:rPr lang="en-US" sz="9600" b="1" u="sng" dirty="0" err="1" smtClean="0">
                <a:solidFill>
                  <a:srgbClr val="FF0000"/>
                </a:solidFill>
              </a:rPr>
              <a:t>trabajen</a:t>
            </a:r>
            <a:r>
              <a:rPr lang="en-US" sz="9600" dirty="0" smtClean="0"/>
              <a:t> en el hospital.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en-US" sz="9600" dirty="0" smtClean="0"/>
              <a:t>5. Mario, ____ (</a:t>
            </a:r>
            <a:r>
              <a:rPr lang="en-US" sz="9600" dirty="0" err="1" smtClean="0"/>
              <a:t>escribir</a:t>
            </a:r>
            <a:r>
              <a:rPr lang="en-US" sz="9600" dirty="0" smtClean="0"/>
              <a:t>) </a:t>
            </a:r>
            <a:r>
              <a:rPr lang="en-US" sz="9600" dirty="0" err="1" smtClean="0"/>
              <a:t>apuntes</a:t>
            </a:r>
            <a:r>
              <a:rPr lang="en-US" sz="9600" dirty="0" smtClean="0"/>
              <a:t> en la </a:t>
            </a:r>
            <a:r>
              <a:rPr lang="en-US" sz="9600" dirty="0" err="1" smtClean="0"/>
              <a:t>oficina</a:t>
            </a:r>
            <a:r>
              <a:rPr lang="en-US" sz="9600" dirty="0" smtClean="0"/>
              <a:t>. (</a:t>
            </a:r>
            <a:r>
              <a:rPr lang="en-US" sz="9600" dirty="0" err="1" smtClean="0"/>
              <a:t>Ud</a:t>
            </a:r>
            <a:r>
              <a:rPr lang="en-US" sz="9600" dirty="0" smtClean="0"/>
              <a:t>.)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600200"/>
          </a:xfrm>
        </p:spPr>
        <p:txBody>
          <a:bodyPr>
            <a:noAutofit/>
          </a:bodyPr>
          <a:lstStyle/>
          <a:p>
            <a:r>
              <a:rPr lang="es-MX" sz="4800" dirty="0" smtClean="0"/>
              <a:t>Repasamos los mandatos informales: </a:t>
            </a:r>
            <a:endParaRPr lang="es-MX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2209800"/>
            <a:ext cx="8595360" cy="4026408"/>
          </a:xfrm>
        </p:spPr>
        <p:txBody>
          <a:bodyPr>
            <a:normAutofit/>
          </a:bodyPr>
          <a:lstStyle/>
          <a:p>
            <a:r>
              <a:rPr lang="es-MX" sz="4800" dirty="0" smtClean="0"/>
              <a:t>Cuando se usa un mandato informal se habla a….</a:t>
            </a:r>
          </a:p>
          <a:p>
            <a:pPr algn="ctr"/>
            <a:r>
              <a:rPr lang="es-MX" sz="11500" dirty="0" smtClean="0">
                <a:solidFill>
                  <a:srgbClr val="FF0000"/>
                </a:solidFill>
              </a:rPr>
              <a:t>tú</a:t>
            </a:r>
            <a:r>
              <a:rPr lang="es-MX" sz="11500" dirty="0" smtClean="0"/>
              <a:t> </a:t>
            </a:r>
            <a:endParaRPr lang="es-MX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en-US" sz="9600" dirty="0" smtClean="0"/>
              <a:t>5. Mario, </a:t>
            </a:r>
            <a:r>
              <a:rPr lang="en-US" sz="9600" b="1" u="sng" dirty="0" err="1" smtClean="0">
                <a:solidFill>
                  <a:srgbClr val="FF0000"/>
                </a:solidFill>
              </a:rPr>
              <a:t>escriba</a:t>
            </a:r>
            <a:r>
              <a:rPr lang="en-US" sz="9600" dirty="0" smtClean="0"/>
              <a:t> </a:t>
            </a:r>
            <a:r>
              <a:rPr lang="en-US" sz="9600" dirty="0" err="1" smtClean="0"/>
              <a:t>apuntes</a:t>
            </a:r>
            <a:r>
              <a:rPr lang="en-US" sz="9600" dirty="0" smtClean="0"/>
              <a:t> en la </a:t>
            </a:r>
            <a:r>
              <a:rPr lang="en-US" sz="9600" dirty="0" err="1" smtClean="0"/>
              <a:t>oficina</a:t>
            </a:r>
            <a:r>
              <a:rPr lang="en-US" sz="9600" dirty="0" smtClean="0"/>
              <a:t>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6. Ana y Pedro, ____ (</a:t>
            </a:r>
            <a:r>
              <a:rPr lang="en-US" sz="8800" dirty="0" err="1" smtClean="0"/>
              <a:t>comprar</a:t>
            </a:r>
            <a:r>
              <a:rPr lang="en-US" sz="8800" dirty="0" smtClean="0"/>
              <a:t>) comestibles en el </a:t>
            </a:r>
            <a:r>
              <a:rPr lang="en-US" sz="8800" dirty="0" err="1" smtClean="0"/>
              <a:t>supermercado</a:t>
            </a:r>
            <a:r>
              <a:rPr lang="en-US" sz="8800" dirty="0" smtClean="0"/>
              <a:t>.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6. Ana y Pedro, </a:t>
            </a:r>
            <a:r>
              <a:rPr lang="en-US" sz="8800" b="1" u="sng" dirty="0" err="1" smtClean="0">
                <a:solidFill>
                  <a:srgbClr val="FF0000"/>
                </a:solidFill>
              </a:rPr>
              <a:t>compren</a:t>
            </a:r>
            <a:r>
              <a:rPr lang="en-US" sz="8800" b="1" u="sng" dirty="0" smtClean="0">
                <a:solidFill>
                  <a:srgbClr val="FF0000"/>
                </a:solidFill>
              </a:rPr>
              <a:t> </a:t>
            </a:r>
            <a:r>
              <a:rPr lang="en-US" sz="8800" dirty="0" smtClean="0"/>
              <a:t>comestibles en el </a:t>
            </a:r>
            <a:r>
              <a:rPr lang="en-US" sz="8800" dirty="0" err="1" smtClean="0"/>
              <a:t>supermercado</a:t>
            </a:r>
            <a:r>
              <a:rPr lang="en-US" sz="8800" dirty="0" smtClean="0"/>
              <a:t>.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en-US" sz="9600" dirty="0" smtClean="0"/>
              <a:t>7. Emilia, no____ (</a:t>
            </a:r>
            <a:r>
              <a:rPr lang="en-US" sz="9600" dirty="0" err="1" smtClean="0"/>
              <a:t>caminar</a:t>
            </a:r>
            <a:r>
              <a:rPr lang="en-US" sz="9600" dirty="0" smtClean="0"/>
              <a:t>) en la </a:t>
            </a:r>
            <a:r>
              <a:rPr lang="en-US" sz="9600" dirty="0" err="1" smtClean="0"/>
              <a:t>autopista</a:t>
            </a:r>
            <a:r>
              <a:rPr lang="en-US" sz="9600" dirty="0" smtClean="0"/>
              <a:t>. (</a:t>
            </a:r>
            <a:r>
              <a:rPr lang="en-US" sz="9600" dirty="0" err="1" smtClean="0"/>
              <a:t>Tú</a:t>
            </a:r>
            <a:r>
              <a:rPr lang="en-US" sz="9600" dirty="0" smtClean="0"/>
              <a:t>)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en-US" sz="9600" dirty="0" smtClean="0"/>
              <a:t>7. Emilia, no </a:t>
            </a:r>
            <a:r>
              <a:rPr lang="en-US" sz="9600" b="1" u="sng" dirty="0" err="1" smtClean="0">
                <a:solidFill>
                  <a:srgbClr val="FF0000"/>
                </a:solidFill>
              </a:rPr>
              <a:t>camines</a:t>
            </a:r>
            <a:r>
              <a:rPr lang="en-US" sz="9600" dirty="0" smtClean="0"/>
              <a:t> en la </a:t>
            </a:r>
            <a:r>
              <a:rPr lang="en-US" sz="9600" dirty="0" err="1" smtClean="0"/>
              <a:t>autopista</a:t>
            </a:r>
            <a:r>
              <a:rPr lang="en-US" sz="9600" dirty="0" smtClean="0"/>
              <a:t>.</a:t>
            </a:r>
            <a:br>
              <a:rPr lang="en-US" sz="9600" dirty="0" smtClean="0"/>
            </a:b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Autofit/>
          </a:bodyPr>
          <a:lstStyle/>
          <a:p>
            <a:r>
              <a:rPr lang="en-US" sz="9600" dirty="0" smtClean="0"/>
              <a:t>8. Esteban y Enrique, no ____ (</a:t>
            </a:r>
            <a:r>
              <a:rPr lang="en-US" sz="9600" dirty="0" err="1" smtClean="0"/>
              <a:t>usar</a:t>
            </a:r>
            <a:r>
              <a:rPr lang="en-US" sz="9600" dirty="0" smtClean="0"/>
              <a:t>) el Internet.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Autofit/>
          </a:bodyPr>
          <a:lstStyle/>
          <a:p>
            <a:r>
              <a:rPr lang="en-US" sz="9600" dirty="0" smtClean="0"/>
              <a:t>8. Esteban y Enrique, no </a:t>
            </a:r>
            <a:r>
              <a:rPr lang="en-US" sz="9600" b="1" u="sng" dirty="0" err="1" smtClean="0">
                <a:solidFill>
                  <a:srgbClr val="FF0000"/>
                </a:solidFill>
              </a:rPr>
              <a:t>usen</a:t>
            </a:r>
            <a:r>
              <a:rPr lang="en-US" sz="9600" dirty="0" smtClean="0"/>
              <a:t> el Internet.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en-US" sz="9600" dirty="0" smtClean="0"/>
              <a:t>9. </a:t>
            </a:r>
            <a:r>
              <a:rPr lang="en-US" sz="9600" dirty="0" err="1" smtClean="0"/>
              <a:t>María</a:t>
            </a:r>
            <a:r>
              <a:rPr lang="en-US" sz="9600" dirty="0" smtClean="0"/>
              <a:t>, no ____ (</a:t>
            </a:r>
            <a:r>
              <a:rPr lang="en-US" sz="9600" dirty="0" err="1" smtClean="0"/>
              <a:t>olvidar</a:t>
            </a:r>
            <a:r>
              <a:rPr lang="en-US" sz="9600" dirty="0" smtClean="0"/>
              <a:t>) </a:t>
            </a:r>
            <a:r>
              <a:rPr lang="en-US" sz="9600" dirty="0" err="1" smtClean="0"/>
              <a:t>hacer</a:t>
            </a:r>
            <a:r>
              <a:rPr lang="en-US" sz="9600" dirty="0" smtClean="0"/>
              <a:t> la </a:t>
            </a:r>
            <a:r>
              <a:rPr lang="en-US" sz="9600" dirty="0" err="1" smtClean="0"/>
              <a:t>tarea</a:t>
            </a:r>
            <a:r>
              <a:rPr lang="en-US" sz="9600" dirty="0" smtClean="0"/>
              <a:t>. (</a:t>
            </a:r>
            <a:r>
              <a:rPr lang="en-US" sz="9600" dirty="0" err="1" smtClean="0"/>
              <a:t>Ud</a:t>
            </a:r>
            <a:r>
              <a:rPr lang="en-US" sz="9600" dirty="0" smtClean="0"/>
              <a:t>.)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en-US" sz="9600" dirty="0" smtClean="0"/>
              <a:t>9. </a:t>
            </a:r>
            <a:r>
              <a:rPr lang="en-US" sz="9600" dirty="0" err="1" smtClean="0"/>
              <a:t>María</a:t>
            </a:r>
            <a:r>
              <a:rPr lang="en-US" sz="9600" dirty="0" smtClean="0"/>
              <a:t>, no </a:t>
            </a:r>
            <a:r>
              <a:rPr lang="en-US" sz="9600" b="1" u="sng" dirty="0" err="1" smtClean="0">
                <a:solidFill>
                  <a:srgbClr val="FF0000"/>
                </a:solidFill>
              </a:rPr>
              <a:t>olvide</a:t>
            </a:r>
            <a:r>
              <a:rPr lang="en-US" sz="9600" dirty="0" smtClean="0"/>
              <a:t> </a:t>
            </a:r>
            <a:r>
              <a:rPr lang="en-US" sz="9600" dirty="0" err="1" smtClean="0"/>
              <a:t>hacer</a:t>
            </a:r>
            <a:r>
              <a:rPr lang="en-US" sz="9600" dirty="0" smtClean="0"/>
              <a:t> la </a:t>
            </a:r>
            <a:r>
              <a:rPr lang="en-US" sz="9600" dirty="0" err="1" smtClean="0"/>
              <a:t>tarea</a:t>
            </a:r>
            <a:r>
              <a:rPr lang="en-US" sz="9600" dirty="0" smtClean="0"/>
              <a:t>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Autofit/>
          </a:bodyPr>
          <a:lstStyle/>
          <a:p>
            <a:r>
              <a:rPr lang="en-US" sz="9600" dirty="0" smtClean="0"/>
              <a:t>10. Alicia y Rico, no ____ (</a:t>
            </a:r>
            <a:r>
              <a:rPr lang="en-US" sz="9600" dirty="0" err="1" smtClean="0"/>
              <a:t>tirar</a:t>
            </a:r>
            <a:r>
              <a:rPr lang="en-US" sz="9600" dirty="0" smtClean="0"/>
              <a:t>) los </a:t>
            </a:r>
            <a:r>
              <a:rPr lang="en-US" sz="9600" dirty="0" err="1" smtClean="0"/>
              <a:t>papeles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Mandatos de </a:t>
            </a:r>
            <a:r>
              <a:rPr lang="es-ES_tradnl" dirty="0" smtClean="0"/>
              <a:t>tú (informales)</a:t>
            </a:r>
            <a:endParaRPr lang="es-MX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304800" y="1600199"/>
          <a:ext cx="8305800" cy="4648200"/>
        </p:xfrm>
        <a:graphic>
          <a:graphicData uri="http://schemas.openxmlformats.org/drawingml/2006/table">
            <a:tbl>
              <a:tblPr/>
              <a:tblGrid>
                <a:gridCol w="2768600"/>
                <a:gridCol w="2768600"/>
                <a:gridCol w="2768600"/>
              </a:tblGrid>
              <a:tr h="154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n-US" sz="3600" dirty="0" err="1" smtClean="0">
                          <a:latin typeface="Maiandra GD"/>
                          <a:ea typeface="Calibri"/>
                          <a:cs typeface="Times New Roman"/>
                        </a:rPr>
                        <a:t>Afirmativo</a:t>
                      </a:r>
                      <a:endParaRPr lang="en-US" sz="3200" dirty="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Maiandra GD"/>
                          <a:ea typeface="Calibri"/>
                          <a:cs typeface="Times New Roman"/>
                        </a:rPr>
                        <a:t>Negativo</a:t>
                      </a:r>
                      <a:endParaRPr lang="en-US" sz="320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Maiandra GD"/>
                          <a:ea typeface="Calibri"/>
                          <a:cs typeface="Times New Roman"/>
                        </a:rPr>
                        <a:t>-AR Verbos</a:t>
                      </a:r>
                      <a:endParaRPr lang="en-US" sz="320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Maiandra GD"/>
                          <a:ea typeface="Calibri"/>
                          <a:cs typeface="Times New Roman"/>
                        </a:rPr>
                        <a:t>-ER/-IR Verbos</a:t>
                      </a:r>
                      <a:endParaRPr lang="en-US" sz="320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6200" y="33528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dirty="0" smtClean="0"/>
              <a:t>-a</a:t>
            </a:r>
            <a:endParaRPr lang="es-MX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49530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dirty="0" smtClean="0"/>
              <a:t>-e</a:t>
            </a:r>
            <a:endParaRPr lang="es-MX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33528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 smtClean="0"/>
              <a:t>No -es</a:t>
            </a:r>
            <a:endParaRPr lang="es-MX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49530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 smtClean="0"/>
              <a:t>No -as</a:t>
            </a:r>
            <a:endParaRPr lang="es-MX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Autofit/>
          </a:bodyPr>
          <a:lstStyle/>
          <a:p>
            <a:r>
              <a:rPr lang="en-US" sz="9600" dirty="0" smtClean="0"/>
              <a:t>10. Alicia y Rico, no </a:t>
            </a:r>
            <a:r>
              <a:rPr lang="en-US" sz="9600" b="1" u="sng" dirty="0" err="1" smtClean="0">
                <a:solidFill>
                  <a:srgbClr val="FF0000"/>
                </a:solidFill>
              </a:rPr>
              <a:t>tiren</a:t>
            </a:r>
            <a:r>
              <a:rPr lang="en-US" sz="9600" dirty="0" smtClean="0"/>
              <a:t> los </a:t>
            </a:r>
            <a:r>
              <a:rPr lang="en-US" sz="9600" dirty="0" err="1" smtClean="0"/>
              <a:t>papeles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Mandatos con los pronombres dobles</a:t>
            </a:r>
            <a:br>
              <a:rPr lang="es-MX" dirty="0" smtClean="0"/>
            </a:b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dirty="0" smtClean="0"/>
              <a:t>Pronombres… </a:t>
            </a:r>
            <a:endParaRPr lang="es-MX" sz="5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8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381"/>
                <a:gridCol w="1272381"/>
                <a:gridCol w="228600"/>
                <a:gridCol w="1333500"/>
                <a:gridCol w="1333500"/>
                <a:gridCol w="304800"/>
                <a:gridCol w="1424783"/>
                <a:gridCol w="142478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4000" dirty="0" smtClean="0"/>
                        <a:t>Reflexivos</a:t>
                      </a:r>
                      <a:endParaRPr lang="es-MX" sz="40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4000" dirty="0" smtClean="0"/>
                        <a:t>Indirectos</a:t>
                      </a:r>
                      <a:endParaRPr lang="es-MX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4000" dirty="0" smtClean="0"/>
                        <a:t>Directos</a:t>
                      </a:r>
                      <a:endParaRPr lang="es-MX" sz="40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4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sz="4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4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s-MX" sz="480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s-MX" sz="4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480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s-MX" sz="4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4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sz="4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4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s-MX" sz="4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s-MX" sz="4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48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s-MX" sz="4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4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sz="4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4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s-MX" sz="4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s-MX" sz="4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48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s-MX" sz="4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0574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me</a:t>
            </a:r>
            <a:endParaRPr lang="es-MX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895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te</a:t>
            </a:r>
            <a:endParaRPr lang="es-MX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733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se</a:t>
            </a:r>
            <a:endParaRPr lang="es-MX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20574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nos</a:t>
            </a:r>
            <a:endParaRPr lang="es-MX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2895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os</a:t>
            </a:r>
            <a:endParaRPr lang="es-MX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3733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se</a:t>
            </a:r>
            <a:endParaRPr lang="es-MX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20574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me</a:t>
            </a:r>
            <a:endParaRPr lang="es-MX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2895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te</a:t>
            </a:r>
            <a:endParaRPr lang="es-MX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00400" y="3733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le*</a:t>
            </a:r>
            <a:endParaRPr lang="es-MX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495800" y="20574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nos</a:t>
            </a:r>
            <a:endParaRPr lang="es-MX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2895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os</a:t>
            </a:r>
            <a:endParaRPr lang="es-MX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3733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les*</a:t>
            </a:r>
            <a:endParaRPr lang="es-MX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6248400" y="20574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me</a:t>
            </a:r>
            <a:endParaRPr lang="es-MX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6248400" y="2895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te</a:t>
            </a:r>
            <a:endParaRPr lang="es-MX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3733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lo/la</a:t>
            </a:r>
            <a:endParaRPr lang="es-MX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0" y="20574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nos</a:t>
            </a:r>
            <a:endParaRPr lang="es-MX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0" y="2895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os</a:t>
            </a:r>
            <a:endParaRPr lang="es-MX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7391400" y="371171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los/las</a:t>
            </a:r>
            <a:endParaRPr lang="es-MX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dirty="0" smtClean="0"/>
              <a:t>Reflexivos + Directos</a:t>
            </a:r>
            <a:endParaRPr lang="es-MX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z="3600" dirty="0" smtClean="0"/>
              <a:t>Affirmative – Put _______________ to the command.   (*</a:t>
            </a:r>
            <a:r>
              <a:rPr lang="en-US" sz="3600" dirty="0" err="1" smtClean="0"/>
              <a:t>accento</a:t>
            </a:r>
            <a:r>
              <a:rPr lang="en-US" sz="3600" dirty="0" smtClean="0"/>
              <a:t>*)</a:t>
            </a:r>
            <a:endParaRPr lang="en-US" sz="3200" dirty="0" smtClean="0"/>
          </a:p>
          <a:p>
            <a:pPr lvl="1"/>
            <a:r>
              <a:rPr lang="es-ES_tradnl" sz="3600" dirty="0" smtClean="0"/>
              <a:t>Tú – </a:t>
            </a:r>
            <a:r>
              <a:rPr lang="es-ES_tradnl" sz="3600" dirty="0" err="1" smtClean="0"/>
              <a:t>Put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shirt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on</a:t>
            </a:r>
            <a:r>
              <a:rPr lang="es-ES_tradnl" sz="3600" dirty="0" smtClean="0"/>
              <a:t> – </a:t>
            </a:r>
            <a:r>
              <a:rPr lang="es-ES_tradnl" sz="3600" u="sng" dirty="0" smtClean="0"/>
              <a:t>Pon</a:t>
            </a:r>
            <a:r>
              <a:rPr lang="es-ES_tradnl" sz="3600" dirty="0" smtClean="0"/>
              <a:t>te la camisa – </a:t>
            </a:r>
            <a:r>
              <a:rPr lang="es-ES_tradnl" sz="3600" dirty="0" smtClean="0">
                <a:solidFill>
                  <a:srgbClr val="FF0000"/>
                </a:solidFill>
              </a:rPr>
              <a:t>Póntela</a:t>
            </a:r>
            <a:r>
              <a:rPr lang="es-ES_tradnl" sz="3600" dirty="0" smtClean="0"/>
              <a:t>.</a:t>
            </a:r>
            <a:endParaRPr lang="en-US" sz="3200" dirty="0" smtClean="0"/>
          </a:p>
          <a:p>
            <a:pPr lvl="1"/>
            <a:r>
              <a:rPr lang="en-US" sz="3600" dirty="0" err="1" smtClean="0"/>
              <a:t>Ud</a:t>
            </a:r>
            <a:r>
              <a:rPr lang="en-US" sz="3600" dirty="0" smtClean="0"/>
              <a:t>. – Put the shirt on – </a:t>
            </a:r>
            <a:r>
              <a:rPr lang="en-US" sz="3600" u="sng" dirty="0" err="1" smtClean="0"/>
              <a:t>Pónga</a:t>
            </a:r>
            <a:r>
              <a:rPr lang="en-US" sz="3600" dirty="0" err="1" smtClean="0"/>
              <a:t>se</a:t>
            </a:r>
            <a:r>
              <a:rPr lang="en-US" sz="3600" dirty="0" smtClean="0"/>
              <a:t> la </a:t>
            </a:r>
            <a:r>
              <a:rPr lang="en-US" sz="3600" dirty="0" err="1" smtClean="0"/>
              <a:t>camisa</a:t>
            </a:r>
            <a:r>
              <a:rPr lang="en-US" sz="3600" dirty="0" smtClean="0"/>
              <a:t>. – </a:t>
            </a:r>
            <a:r>
              <a:rPr lang="en-US" sz="3600" dirty="0" err="1" smtClean="0">
                <a:solidFill>
                  <a:srgbClr val="FF0000"/>
                </a:solidFill>
              </a:rPr>
              <a:t>Póngasela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1"/>
            <a:r>
              <a:rPr lang="en-US" sz="3600" dirty="0" err="1" smtClean="0"/>
              <a:t>Uds</a:t>
            </a:r>
            <a:r>
              <a:rPr lang="en-US" sz="3600" dirty="0" smtClean="0"/>
              <a:t>. – Put the shirt on – </a:t>
            </a:r>
            <a:r>
              <a:rPr lang="en-US" sz="3600" u="sng" dirty="0" err="1" smtClean="0"/>
              <a:t>Póngan</a:t>
            </a:r>
            <a:r>
              <a:rPr lang="en-US" sz="3600" dirty="0" err="1" smtClean="0"/>
              <a:t>se</a:t>
            </a:r>
            <a:r>
              <a:rPr lang="en-US" sz="3600" dirty="0" smtClean="0"/>
              <a:t> la </a:t>
            </a:r>
            <a:r>
              <a:rPr lang="en-US" sz="3600" dirty="0" err="1" smtClean="0"/>
              <a:t>camisa</a:t>
            </a:r>
            <a:r>
              <a:rPr lang="en-US" sz="3600" dirty="0" smtClean="0"/>
              <a:t> -- </a:t>
            </a:r>
            <a:r>
              <a:rPr lang="en-US" sz="3600" dirty="0" err="1" smtClean="0">
                <a:solidFill>
                  <a:srgbClr val="FF0000"/>
                </a:solidFill>
              </a:rPr>
              <a:t>Póngansela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295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 smtClean="0">
                <a:solidFill>
                  <a:srgbClr val="FF0000"/>
                </a:solidFill>
              </a:rPr>
              <a:t>attached</a:t>
            </a:r>
            <a:endParaRPr lang="es-MX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dirty="0" smtClean="0"/>
              <a:t>¡ACCENTOS!</a:t>
            </a:r>
            <a:endParaRPr lang="es-MX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s-MX" sz="4000" dirty="0" err="1" smtClean="0"/>
              <a:t>The</a:t>
            </a:r>
            <a:r>
              <a:rPr lang="es-MX" sz="4000" dirty="0" smtClean="0"/>
              <a:t> </a:t>
            </a:r>
            <a:r>
              <a:rPr lang="es-MX" sz="4000" dirty="0" err="1" smtClean="0"/>
              <a:t>accent</a:t>
            </a:r>
            <a:r>
              <a:rPr lang="es-MX" sz="4000" dirty="0" smtClean="0"/>
              <a:t> </a:t>
            </a:r>
            <a:r>
              <a:rPr lang="es-MX" sz="4000" dirty="0" err="1" smtClean="0"/>
              <a:t>needs</a:t>
            </a:r>
            <a:r>
              <a:rPr lang="es-MX" sz="4000" dirty="0" smtClean="0"/>
              <a:t> </a:t>
            </a:r>
            <a:r>
              <a:rPr lang="es-MX" sz="4000" dirty="0" err="1" smtClean="0"/>
              <a:t>to</a:t>
            </a:r>
            <a:r>
              <a:rPr lang="es-MX" sz="4000" dirty="0" smtClean="0"/>
              <a:t> </a:t>
            </a:r>
            <a:r>
              <a:rPr lang="es-MX" sz="4000" dirty="0" err="1" smtClean="0"/>
              <a:t>go</a:t>
            </a:r>
            <a:r>
              <a:rPr lang="es-MX" sz="4000" dirty="0" smtClean="0"/>
              <a:t> </a:t>
            </a:r>
            <a:r>
              <a:rPr lang="es-MX" sz="4000" dirty="0" err="1" smtClean="0"/>
              <a:t>on</a:t>
            </a:r>
            <a:r>
              <a:rPr lang="es-MX" sz="4000" dirty="0" smtClean="0"/>
              <a:t> </a:t>
            </a:r>
            <a:r>
              <a:rPr lang="es-MX" sz="4000" dirty="0" err="1" smtClean="0"/>
              <a:t>the</a:t>
            </a:r>
            <a:r>
              <a:rPr lang="es-MX" sz="4000" dirty="0" smtClean="0"/>
              <a:t> </a:t>
            </a:r>
            <a:r>
              <a:rPr lang="es-MX" sz="4000" u="sng" dirty="0" err="1" smtClean="0"/>
              <a:t>next</a:t>
            </a:r>
            <a:r>
              <a:rPr lang="es-MX" sz="4000" u="sng" dirty="0" smtClean="0"/>
              <a:t> </a:t>
            </a:r>
            <a:r>
              <a:rPr lang="es-MX" sz="4000" u="sng" dirty="0" err="1" smtClean="0"/>
              <a:t>to</a:t>
            </a:r>
            <a:r>
              <a:rPr lang="es-MX" sz="4000" u="sng" dirty="0" smtClean="0"/>
              <a:t> </a:t>
            </a:r>
            <a:r>
              <a:rPr lang="es-MX" sz="4000" u="sng" dirty="0" err="1" smtClean="0"/>
              <a:t>last</a:t>
            </a:r>
            <a:r>
              <a:rPr lang="es-MX" sz="4000" u="sng" dirty="0" smtClean="0"/>
              <a:t> </a:t>
            </a:r>
            <a:r>
              <a:rPr lang="es-MX" sz="4000" u="sng" dirty="0" err="1" smtClean="0"/>
              <a:t>syllable</a:t>
            </a:r>
            <a:r>
              <a:rPr lang="es-MX" sz="4000" u="sng" dirty="0" smtClean="0"/>
              <a:t> </a:t>
            </a:r>
            <a:r>
              <a:rPr lang="es-MX" sz="4000" dirty="0" smtClean="0"/>
              <a:t>(</a:t>
            </a:r>
            <a:r>
              <a:rPr lang="es-MX" sz="4000" dirty="0" err="1" smtClean="0"/>
              <a:t>or</a:t>
            </a:r>
            <a:r>
              <a:rPr lang="es-MX" sz="4000" dirty="0" smtClean="0"/>
              <a:t> </a:t>
            </a:r>
            <a:r>
              <a:rPr lang="es-MX" sz="4000" dirty="0" err="1" smtClean="0"/>
              <a:t>the</a:t>
            </a:r>
            <a:r>
              <a:rPr lang="es-MX" sz="4000" dirty="0" smtClean="0"/>
              <a:t> </a:t>
            </a:r>
            <a:r>
              <a:rPr lang="es-MX" sz="4000" dirty="0" err="1" smtClean="0"/>
              <a:t>only</a:t>
            </a:r>
            <a:r>
              <a:rPr lang="es-MX" sz="4000" dirty="0" smtClean="0"/>
              <a:t> </a:t>
            </a:r>
            <a:r>
              <a:rPr lang="es-MX" sz="4000" dirty="0" err="1" smtClean="0"/>
              <a:t>vowel</a:t>
            </a:r>
            <a:r>
              <a:rPr lang="es-MX" sz="4000" dirty="0" smtClean="0"/>
              <a:t> </a:t>
            </a:r>
            <a:r>
              <a:rPr lang="es-MX" sz="4000" dirty="0" err="1" smtClean="0"/>
              <a:t>if</a:t>
            </a:r>
            <a:r>
              <a:rPr lang="es-MX" sz="4000" dirty="0" smtClean="0"/>
              <a:t> </a:t>
            </a:r>
            <a:r>
              <a:rPr lang="es-MX" sz="4000" dirty="0" err="1" smtClean="0"/>
              <a:t>only</a:t>
            </a:r>
            <a:r>
              <a:rPr lang="es-MX" sz="4000" dirty="0" smtClean="0"/>
              <a:t> </a:t>
            </a:r>
            <a:r>
              <a:rPr lang="es-MX" sz="4000" dirty="0" err="1" smtClean="0"/>
              <a:t>one</a:t>
            </a:r>
            <a:r>
              <a:rPr lang="es-MX" sz="4000" dirty="0" smtClean="0"/>
              <a:t> </a:t>
            </a:r>
            <a:r>
              <a:rPr lang="es-MX" sz="4000" dirty="0" err="1" smtClean="0"/>
              <a:t>syllable</a:t>
            </a:r>
            <a:r>
              <a:rPr lang="es-MX" sz="4000" dirty="0" smtClean="0"/>
              <a:t>) of </a:t>
            </a:r>
            <a:r>
              <a:rPr lang="es-MX" sz="4000" dirty="0" err="1" smtClean="0"/>
              <a:t>the</a:t>
            </a:r>
            <a:r>
              <a:rPr lang="es-MX" sz="4000" dirty="0" smtClean="0"/>
              <a:t> CONJUGATED </a:t>
            </a:r>
            <a:r>
              <a:rPr lang="es-MX" sz="4000" dirty="0" err="1" smtClean="0"/>
              <a:t>verb</a:t>
            </a:r>
            <a:r>
              <a:rPr lang="es-MX" sz="4000" dirty="0" smtClean="0"/>
              <a:t>.</a:t>
            </a:r>
          </a:p>
          <a:p>
            <a:r>
              <a:rPr lang="es-MX" sz="4000" dirty="0" err="1" smtClean="0"/>
              <a:t>ie</a:t>
            </a:r>
            <a:r>
              <a:rPr lang="es-MX" sz="4000" dirty="0" smtClean="0"/>
              <a:t>: </a:t>
            </a:r>
          </a:p>
          <a:p>
            <a:pPr lvl="1"/>
            <a:r>
              <a:rPr lang="es-MX" sz="4000" dirty="0" smtClean="0"/>
              <a:t>Pon </a:t>
            </a:r>
            <a:r>
              <a:rPr lang="es-MX" sz="4000" dirty="0" smtClean="0">
                <a:sym typeface="Wingdings" pitchFamily="2" charset="2"/>
              </a:rPr>
              <a:t> Póntela </a:t>
            </a:r>
            <a:r>
              <a:rPr lang="es-MX" sz="3500" dirty="0" smtClean="0">
                <a:sym typeface="Wingdings" pitchFamily="2" charset="2"/>
              </a:rPr>
              <a:t>(1 </a:t>
            </a:r>
            <a:r>
              <a:rPr lang="es-MX" sz="3500" dirty="0" err="1" smtClean="0">
                <a:sym typeface="Wingdings" pitchFamily="2" charset="2"/>
              </a:rPr>
              <a:t>syllable</a:t>
            </a:r>
            <a:r>
              <a:rPr lang="es-MX" sz="3500" dirty="0" smtClean="0">
                <a:sym typeface="Wingdings" pitchFamily="2" charset="2"/>
              </a:rPr>
              <a:t>, </a:t>
            </a:r>
            <a:r>
              <a:rPr lang="es-MX" sz="3500" dirty="0" err="1" smtClean="0">
                <a:sym typeface="Wingdings" pitchFamily="2" charset="2"/>
              </a:rPr>
              <a:t>goes</a:t>
            </a:r>
            <a:r>
              <a:rPr lang="es-MX" sz="3500" dirty="0" smtClean="0">
                <a:sym typeface="Wingdings" pitchFamily="2" charset="2"/>
              </a:rPr>
              <a:t> </a:t>
            </a:r>
            <a:r>
              <a:rPr lang="es-MX" sz="3500" dirty="0" err="1" smtClean="0">
                <a:sym typeface="Wingdings" pitchFamily="2" charset="2"/>
              </a:rPr>
              <a:t>on</a:t>
            </a:r>
            <a:r>
              <a:rPr lang="es-MX" sz="3500" dirty="0" smtClean="0">
                <a:sym typeface="Wingdings" pitchFamily="2" charset="2"/>
              </a:rPr>
              <a:t> </a:t>
            </a:r>
            <a:r>
              <a:rPr lang="es-MX" sz="3500" dirty="0" err="1" smtClean="0">
                <a:sym typeface="Wingdings" pitchFamily="2" charset="2"/>
              </a:rPr>
              <a:t>vowel</a:t>
            </a:r>
            <a:r>
              <a:rPr lang="es-MX" sz="3500" dirty="0" smtClean="0">
                <a:sym typeface="Wingdings" pitchFamily="2" charset="2"/>
              </a:rPr>
              <a:t>)</a:t>
            </a:r>
            <a:endParaRPr lang="es-MX" sz="4000" dirty="0" smtClean="0">
              <a:sym typeface="Wingdings" pitchFamily="2" charset="2"/>
            </a:endParaRPr>
          </a:p>
          <a:p>
            <a:pPr lvl="1"/>
            <a:r>
              <a:rPr lang="es-MX" sz="4000" dirty="0" smtClean="0">
                <a:sym typeface="Wingdings" pitchFamily="2" charset="2"/>
              </a:rPr>
              <a:t>Ponga  Pon/</a:t>
            </a:r>
            <a:r>
              <a:rPr lang="es-MX" sz="4000" dirty="0" err="1" smtClean="0">
                <a:sym typeface="Wingdings" pitchFamily="2" charset="2"/>
              </a:rPr>
              <a:t>ga</a:t>
            </a:r>
            <a:r>
              <a:rPr lang="es-MX" sz="4000" dirty="0" smtClean="0">
                <a:sym typeface="Wingdings" pitchFamily="2" charset="2"/>
              </a:rPr>
              <a:t> Póngasela</a:t>
            </a:r>
          </a:p>
          <a:p>
            <a:pPr lvl="1"/>
            <a:r>
              <a:rPr lang="es-MX" sz="4000" dirty="0" smtClean="0">
                <a:sym typeface="Wingdings" pitchFamily="2" charset="2"/>
              </a:rPr>
              <a:t>Recomienda  </a:t>
            </a:r>
            <a:r>
              <a:rPr lang="es-MX" sz="4000" dirty="0" err="1" smtClean="0">
                <a:sym typeface="Wingdings" pitchFamily="2" charset="2"/>
              </a:rPr>
              <a:t>Rec</a:t>
            </a:r>
            <a:r>
              <a:rPr lang="es-MX" sz="4000" dirty="0" smtClean="0">
                <a:sym typeface="Wingdings" pitchFamily="2" charset="2"/>
              </a:rPr>
              <a:t>/o/mi/en/da  Recomiéndamelo</a:t>
            </a:r>
          </a:p>
          <a:p>
            <a:pPr lvl="1"/>
            <a:endParaRPr lang="es-MX" dirty="0"/>
          </a:p>
        </p:txBody>
      </p:sp>
      <p:sp>
        <p:nvSpPr>
          <p:cNvPr id="4" name="Oval 3"/>
          <p:cNvSpPr/>
          <p:nvPr/>
        </p:nvSpPr>
        <p:spPr>
          <a:xfrm>
            <a:off x="2514600" y="4419600"/>
            <a:ext cx="914400" cy="609600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Oval 4"/>
          <p:cNvSpPr/>
          <p:nvPr/>
        </p:nvSpPr>
        <p:spPr>
          <a:xfrm>
            <a:off x="5638800" y="5105400"/>
            <a:ext cx="571500" cy="533400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dirty="0" smtClean="0"/>
              <a:t>Reflexivos + Directos</a:t>
            </a:r>
            <a:endParaRPr lang="es-MX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s-ES_tradnl" sz="3600" dirty="0" err="1" smtClean="0"/>
              <a:t>Negative</a:t>
            </a:r>
            <a:r>
              <a:rPr lang="es-ES_tradnl" sz="3600" dirty="0" smtClean="0"/>
              <a:t> – </a:t>
            </a:r>
            <a:r>
              <a:rPr lang="es-ES_tradnl" sz="3600" dirty="0" err="1" smtClean="0"/>
              <a:t>Put</a:t>
            </a:r>
            <a:r>
              <a:rPr lang="es-ES_tradnl" sz="3600" dirty="0" smtClean="0"/>
              <a:t> _________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command</a:t>
            </a:r>
            <a:r>
              <a:rPr lang="es-ES_tradnl" sz="3600" dirty="0" smtClean="0"/>
              <a:t>. </a:t>
            </a:r>
            <a:endParaRPr lang="en-US" sz="3200" dirty="0" smtClean="0"/>
          </a:p>
          <a:p>
            <a:pPr lvl="1"/>
            <a:r>
              <a:rPr lang="es-ES_tradnl" sz="3200" dirty="0" smtClean="0"/>
              <a:t>Tú – </a:t>
            </a:r>
            <a:r>
              <a:rPr lang="es-ES_tradnl" sz="3200" dirty="0" err="1" smtClean="0"/>
              <a:t>Don’t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put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shirt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on</a:t>
            </a:r>
            <a:r>
              <a:rPr lang="es-ES_tradnl" sz="3200" dirty="0" smtClean="0"/>
              <a:t> – No te pongas la camisa. – </a:t>
            </a:r>
            <a:r>
              <a:rPr lang="es-ES_tradnl" sz="3200" dirty="0" smtClean="0">
                <a:solidFill>
                  <a:srgbClr val="FF0000"/>
                </a:solidFill>
              </a:rPr>
              <a:t>No te la pon.   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s-ES_tradnl" sz="3200" dirty="0" smtClean="0"/>
              <a:t>Ud. – </a:t>
            </a:r>
            <a:r>
              <a:rPr lang="es-ES_tradnl" sz="3200" dirty="0" err="1" smtClean="0"/>
              <a:t>Don’t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put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shirt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on</a:t>
            </a:r>
            <a:r>
              <a:rPr lang="es-ES_tradnl" sz="3200" dirty="0" smtClean="0"/>
              <a:t> – No se ponga la camisa.  – </a:t>
            </a:r>
            <a:r>
              <a:rPr lang="es-ES_tradnl" sz="3200" dirty="0" smtClean="0">
                <a:solidFill>
                  <a:srgbClr val="FF0000"/>
                </a:solidFill>
              </a:rPr>
              <a:t>No se la ponga. 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s-ES_tradnl" sz="3200" dirty="0" smtClean="0"/>
              <a:t>Uds. - </a:t>
            </a:r>
            <a:r>
              <a:rPr lang="es-ES_tradnl" sz="3200" dirty="0" err="1" smtClean="0"/>
              <a:t>Don’t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put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shirt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on</a:t>
            </a:r>
            <a:r>
              <a:rPr lang="es-ES_tradnl" sz="3200" dirty="0" smtClean="0"/>
              <a:t> – No se pongan la camisa – </a:t>
            </a:r>
            <a:r>
              <a:rPr lang="es-ES_tradnl" sz="3200" dirty="0" smtClean="0">
                <a:solidFill>
                  <a:srgbClr val="FF0000"/>
                </a:solidFill>
              </a:rPr>
              <a:t>No se la pongan. </a:t>
            </a:r>
          </a:p>
          <a:p>
            <a:pPr lvl="1"/>
            <a:endParaRPr lang="es-ES_tradnl" sz="3200" dirty="0" smtClean="0">
              <a:solidFill>
                <a:srgbClr val="FF0000"/>
              </a:solidFill>
            </a:endParaRPr>
          </a:p>
          <a:p>
            <a:pPr lvl="1"/>
            <a:r>
              <a:rPr lang="es-ES_tradnl" sz="3200" dirty="0" smtClean="0">
                <a:solidFill>
                  <a:srgbClr val="FF0000"/>
                </a:solidFill>
              </a:rPr>
              <a:t>(NO </a:t>
            </a:r>
            <a:r>
              <a:rPr lang="es-ES_tradnl" sz="3200" dirty="0" err="1" smtClean="0">
                <a:solidFill>
                  <a:srgbClr val="FF0000"/>
                </a:solidFill>
              </a:rPr>
              <a:t>accentos</a:t>
            </a:r>
            <a:r>
              <a:rPr lang="es-ES_tradnl" sz="3200" dirty="0" smtClean="0">
                <a:solidFill>
                  <a:srgbClr val="FF0000"/>
                </a:solidFill>
              </a:rPr>
              <a:t>)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1295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 smtClean="0">
                <a:solidFill>
                  <a:srgbClr val="FF0000"/>
                </a:solidFill>
              </a:rPr>
              <a:t>before</a:t>
            </a:r>
            <a:endParaRPr lang="es-MX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dirty="0" smtClean="0"/>
              <a:t>Indirecto + Directo</a:t>
            </a:r>
            <a:endParaRPr lang="es-MX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z="4000" dirty="0" smtClean="0"/>
              <a:t>Affirmative – Put __________to the command. (*</a:t>
            </a:r>
            <a:r>
              <a:rPr lang="en-US" sz="4000" dirty="0" err="1" smtClean="0"/>
              <a:t>accento</a:t>
            </a:r>
            <a:r>
              <a:rPr lang="en-US" sz="4000" dirty="0" smtClean="0"/>
              <a:t>*)</a:t>
            </a:r>
            <a:endParaRPr lang="en-US" sz="3600" dirty="0" smtClean="0"/>
          </a:p>
          <a:p>
            <a:pPr lvl="1"/>
            <a:r>
              <a:rPr lang="es-ES_tradnl" sz="3600" dirty="0" smtClean="0"/>
              <a:t>Tú - </a:t>
            </a:r>
            <a:r>
              <a:rPr lang="es-ES_tradnl" sz="3600" dirty="0" err="1" smtClean="0"/>
              <a:t>Serve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coffee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to</a:t>
            </a:r>
            <a:r>
              <a:rPr lang="es-ES_tradnl" sz="3600" dirty="0" smtClean="0"/>
              <a:t> me. – Sirve el café a mí. – </a:t>
            </a:r>
            <a:r>
              <a:rPr lang="es-ES_tradnl" sz="3600" dirty="0" smtClean="0">
                <a:solidFill>
                  <a:srgbClr val="FF0000"/>
                </a:solidFill>
              </a:rPr>
              <a:t>Sírvemelo.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1"/>
            <a:r>
              <a:rPr lang="es-ES_tradnl" sz="3600" dirty="0" smtClean="0"/>
              <a:t>Ud. – </a:t>
            </a:r>
            <a:r>
              <a:rPr lang="es-ES_tradnl" sz="3600" dirty="0" err="1" smtClean="0"/>
              <a:t>Serve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coffee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to</a:t>
            </a:r>
            <a:r>
              <a:rPr lang="es-ES_tradnl" sz="3600" dirty="0" smtClean="0"/>
              <a:t> me. – Sirva el café a mí. – </a:t>
            </a:r>
            <a:r>
              <a:rPr lang="es-ES_tradnl" sz="3600" dirty="0" smtClean="0">
                <a:solidFill>
                  <a:srgbClr val="FF0000"/>
                </a:solidFill>
              </a:rPr>
              <a:t>Sírvamelo. 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1"/>
            <a:r>
              <a:rPr lang="es-ES_tradnl" sz="3600" dirty="0" smtClean="0"/>
              <a:t>Uds. -- </a:t>
            </a:r>
            <a:r>
              <a:rPr lang="es-ES_tradnl" sz="3600" dirty="0" err="1" smtClean="0"/>
              <a:t>Serve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coffee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to</a:t>
            </a:r>
            <a:r>
              <a:rPr lang="es-ES_tradnl" sz="3600" dirty="0" smtClean="0"/>
              <a:t> me – Sirva el café a mí. – </a:t>
            </a:r>
            <a:r>
              <a:rPr lang="es-ES_tradnl" sz="3600" dirty="0" smtClean="0">
                <a:solidFill>
                  <a:srgbClr val="FF0000"/>
                </a:solidFill>
              </a:rPr>
              <a:t>Sírvanmelo.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1371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 smtClean="0">
                <a:solidFill>
                  <a:srgbClr val="FF0000"/>
                </a:solidFill>
              </a:rPr>
              <a:t>attached</a:t>
            </a:r>
            <a:endParaRPr lang="es-MX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dirty="0" err="1" smtClean="0"/>
              <a:t>Indirect</a:t>
            </a:r>
            <a:r>
              <a:rPr lang="es-MX" sz="5400" dirty="0" smtClean="0"/>
              <a:t> + Directo</a:t>
            </a:r>
            <a:endParaRPr lang="es-MX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/>
              <a:t>Negative – Put _________ the command. </a:t>
            </a:r>
            <a:endParaRPr lang="en-US" sz="3600" dirty="0" smtClean="0"/>
          </a:p>
          <a:p>
            <a:pPr lvl="1"/>
            <a:r>
              <a:rPr lang="es-ES_tradnl" sz="3600" dirty="0" smtClean="0"/>
              <a:t>Tú – </a:t>
            </a:r>
            <a:r>
              <a:rPr lang="es-ES_tradnl" sz="3600" dirty="0" err="1" smtClean="0"/>
              <a:t>Don’t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serve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coffee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to</a:t>
            </a:r>
            <a:r>
              <a:rPr lang="es-ES_tradnl" sz="3600" dirty="0" smtClean="0"/>
              <a:t> me. -- No sirvas el café a mí. – </a:t>
            </a:r>
            <a:r>
              <a:rPr lang="es-ES_tradnl" sz="3600" dirty="0" smtClean="0">
                <a:solidFill>
                  <a:srgbClr val="FF0000"/>
                </a:solidFill>
              </a:rPr>
              <a:t>No me lo sirvas. 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1"/>
            <a:r>
              <a:rPr lang="es-ES_tradnl" sz="3600" dirty="0" smtClean="0"/>
              <a:t>Ud. - </a:t>
            </a:r>
            <a:r>
              <a:rPr lang="es-ES_tradnl" sz="3600" dirty="0" err="1" smtClean="0"/>
              <a:t>Don’t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serve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coffee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to</a:t>
            </a:r>
            <a:r>
              <a:rPr lang="es-ES_tradnl" sz="3600" dirty="0" smtClean="0"/>
              <a:t> me. -- No sirvas el café a mí. – </a:t>
            </a:r>
            <a:r>
              <a:rPr lang="es-ES_tradnl" sz="3600" dirty="0" smtClean="0">
                <a:solidFill>
                  <a:srgbClr val="FF0000"/>
                </a:solidFill>
              </a:rPr>
              <a:t>No me lo sirva. 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1"/>
            <a:r>
              <a:rPr lang="es-ES_tradnl" sz="3600" dirty="0" smtClean="0"/>
              <a:t>Uds. - </a:t>
            </a:r>
            <a:r>
              <a:rPr lang="es-ES_tradnl" sz="3600" dirty="0" err="1" smtClean="0"/>
              <a:t>Don’t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serve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coffee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to</a:t>
            </a:r>
            <a:r>
              <a:rPr lang="es-ES_tradnl" sz="3600" dirty="0" smtClean="0"/>
              <a:t> me. -- No sirvas el café a mí. – </a:t>
            </a:r>
            <a:r>
              <a:rPr lang="es-ES_tradnl" sz="3600" dirty="0" smtClean="0">
                <a:solidFill>
                  <a:srgbClr val="FF0000"/>
                </a:solidFill>
              </a:rPr>
              <a:t>No me lo sirvan. 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371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 smtClean="0">
                <a:solidFill>
                  <a:srgbClr val="FF0000"/>
                </a:solidFill>
              </a:rPr>
              <a:t>before</a:t>
            </a:r>
            <a:endParaRPr lang="es-MX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3886200"/>
          </a:xfrm>
        </p:spPr>
        <p:txBody>
          <a:bodyPr>
            <a:noAutofit/>
          </a:bodyPr>
          <a:lstStyle/>
          <a:p>
            <a:r>
              <a:rPr lang="es-MX" sz="8000" dirty="0" smtClean="0"/>
              <a:t>Practicamos (I+D):</a:t>
            </a:r>
            <a:br>
              <a:rPr lang="es-MX" sz="8000" dirty="0" smtClean="0"/>
            </a:br>
            <a:endParaRPr lang="es-MX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3352799"/>
          </a:xfrm>
        </p:spPr>
        <p:txBody>
          <a:bodyPr>
            <a:normAutofit fontScale="90000"/>
          </a:bodyPr>
          <a:lstStyle/>
          <a:p>
            <a:r>
              <a:rPr lang="es-MX" sz="8000" dirty="0" smtClean="0"/>
              <a:t>1. Lola y Isabel, (tomar) la comida a los clientes. </a:t>
            </a:r>
            <a:endParaRPr lang="es-MX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4290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 smtClean="0">
                <a:solidFill>
                  <a:srgbClr val="FF0000"/>
                </a:solidFill>
              </a:rPr>
              <a:t>Tómensela</a:t>
            </a:r>
            <a:r>
              <a:rPr lang="es-MX" sz="8000" dirty="0" smtClean="0">
                <a:solidFill>
                  <a:srgbClr val="FF0000"/>
                </a:solidFill>
              </a:rPr>
              <a:t>.</a:t>
            </a:r>
            <a:endParaRPr lang="es-MX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Irregulares afirmativos de tú:</a:t>
            </a:r>
            <a:endParaRPr lang="es-MX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5516562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562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Infinitivo</a:t>
                      </a:r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Mandato</a:t>
                      </a:r>
                      <a:r>
                        <a:rPr lang="es-ES_tradnl" sz="3200" baseline="0" dirty="0" smtClean="0"/>
                        <a:t> (tú)</a:t>
                      </a:r>
                      <a:endParaRPr lang="es-MX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Venir</a:t>
                      </a:r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Decir</a:t>
                      </a:r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Salir</a:t>
                      </a:r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Hacer</a:t>
                      </a:r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Tener</a:t>
                      </a:r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Ir</a:t>
                      </a:r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2745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Poner</a:t>
                      </a:r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Ser</a:t>
                      </a:r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1400" y="1828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Ven</a:t>
            </a:r>
            <a:endParaRPr lang="es-MX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438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Di</a:t>
            </a:r>
            <a:endParaRPr lang="es-MX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3048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Sal</a:t>
            </a:r>
            <a:endParaRPr lang="es-MX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3581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Haz</a:t>
            </a:r>
            <a:endParaRPr lang="es-MX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191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/>
              <a:t>T</a:t>
            </a:r>
            <a:r>
              <a:rPr lang="es-ES_tradnl" sz="3200" dirty="0" smtClean="0"/>
              <a:t>en</a:t>
            </a:r>
            <a:endParaRPr lang="es-MX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4800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Ve</a:t>
            </a:r>
            <a:endParaRPr lang="es-MX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5334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Pon</a:t>
            </a:r>
            <a:endParaRPr lang="es-MX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5943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Sé</a:t>
            </a:r>
            <a:endParaRPr lang="es-MX" sz="3200" dirty="0"/>
          </a:p>
        </p:txBody>
      </p:sp>
      <p:pic>
        <p:nvPicPr>
          <p:cNvPr id="16386" name="Picture 2" descr="http://api.ning.com/files/Oa*lM01R8w*OzCLo4MjYRlxsgmkNI6ANZzS7h8bv1aKjBCkldpqhrVAmVhmV7dbzNZcVIFIt0NvkW7SokC2sFvH5Ko0*V6A8/diesel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3575" y="1447800"/>
            <a:ext cx="3400425" cy="501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2590800"/>
          </a:xfrm>
        </p:spPr>
        <p:txBody>
          <a:bodyPr>
            <a:normAutofit/>
          </a:bodyPr>
          <a:lstStyle/>
          <a:p>
            <a:r>
              <a:rPr lang="es-MX" sz="8000" dirty="0" smtClean="0"/>
              <a:t>2. (Servir, Ud.) el café a Enrique.</a:t>
            </a:r>
            <a:endParaRPr lang="es-MX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4290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 smtClean="0">
                <a:solidFill>
                  <a:srgbClr val="FF0000"/>
                </a:solidFill>
              </a:rPr>
              <a:t>Sírvaselo.</a:t>
            </a:r>
            <a:endParaRPr lang="es-MX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2590800"/>
          </a:xfrm>
        </p:spPr>
        <p:txBody>
          <a:bodyPr>
            <a:normAutofit/>
          </a:bodyPr>
          <a:lstStyle/>
          <a:p>
            <a:r>
              <a:rPr lang="es-MX" sz="8000" dirty="0" smtClean="0"/>
              <a:t>3. (Dar, tú) el dinero a mí.</a:t>
            </a:r>
            <a:endParaRPr lang="es-MX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4290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 smtClean="0">
                <a:solidFill>
                  <a:srgbClr val="FF0000"/>
                </a:solidFill>
              </a:rPr>
              <a:t>Dámelo.</a:t>
            </a:r>
            <a:endParaRPr lang="es-MX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2590800"/>
          </a:xfrm>
        </p:spPr>
        <p:txBody>
          <a:bodyPr>
            <a:normAutofit/>
          </a:bodyPr>
          <a:lstStyle/>
          <a:p>
            <a:r>
              <a:rPr lang="es-MX" sz="8000" dirty="0" smtClean="0"/>
              <a:t>4. (Poner, Ud.) la sal a la salsa.</a:t>
            </a:r>
            <a:endParaRPr lang="es-MX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4290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 smtClean="0">
                <a:solidFill>
                  <a:srgbClr val="FF0000"/>
                </a:solidFill>
              </a:rPr>
              <a:t>Póngasela</a:t>
            </a:r>
            <a:r>
              <a:rPr lang="es-MX" sz="8000" dirty="0" smtClean="0">
                <a:solidFill>
                  <a:srgbClr val="FF0000"/>
                </a:solidFill>
              </a:rPr>
              <a:t>.</a:t>
            </a:r>
            <a:endParaRPr lang="es-MX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3352799"/>
          </a:xfrm>
        </p:spPr>
        <p:txBody>
          <a:bodyPr>
            <a:normAutofit fontScale="90000"/>
          </a:bodyPr>
          <a:lstStyle/>
          <a:p>
            <a:r>
              <a:rPr lang="es-MX" sz="8000" dirty="0" smtClean="0"/>
              <a:t>5. No (llevar, Uds.) los vasos a Señor y Señora Díaz.</a:t>
            </a:r>
            <a:endParaRPr lang="es-MX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4290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 smtClean="0">
                <a:solidFill>
                  <a:srgbClr val="FF0000"/>
                </a:solidFill>
              </a:rPr>
              <a:t>No se los lleven.</a:t>
            </a:r>
            <a:endParaRPr lang="es-MX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2590800"/>
          </a:xfrm>
        </p:spPr>
        <p:txBody>
          <a:bodyPr>
            <a:normAutofit fontScale="90000"/>
          </a:bodyPr>
          <a:lstStyle/>
          <a:p>
            <a:r>
              <a:rPr lang="es-MX" sz="8000" dirty="0" smtClean="0"/>
              <a:t>6. (Dar, Uds.) las verduras a nosotros.</a:t>
            </a:r>
            <a:endParaRPr lang="es-MX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4290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 smtClean="0">
                <a:solidFill>
                  <a:srgbClr val="FF0000"/>
                </a:solidFill>
              </a:rPr>
              <a:t>Dénnoslas.</a:t>
            </a:r>
            <a:endParaRPr lang="es-MX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2590800"/>
          </a:xfrm>
        </p:spPr>
        <p:txBody>
          <a:bodyPr>
            <a:normAutofit fontScale="90000"/>
          </a:bodyPr>
          <a:lstStyle/>
          <a:p>
            <a:r>
              <a:rPr lang="es-MX" sz="8000" dirty="0" smtClean="0"/>
              <a:t>7. No (comprar, tú) las botas para Juan.</a:t>
            </a:r>
            <a:endParaRPr lang="es-MX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3528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 smtClean="0">
                <a:solidFill>
                  <a:srgbClr val="FF0000"/>
                </a:solidFill>
              </a:rPr>
              <a:t>No se las </a:t>
            </a:r>
            <a:r>
              <a:rPr lang="es-MX" sz="8000" dirty="0" smtClean="0">
                <a:solidFill>
                  <a:srgbClr val="FF0000"/>
                </a:solidFill>
              </a:rPr>
              <a:t>compres.</a:t>
            </a:r>
            <a:endParaRPr lang="es-MX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2590800"/>
          </a:xfrm>
        </p:spPr>
        <p:txBody>
          <a:bodyPr>
            <a:normAutofit fontScale="90000"/>
          </a:bodyPr>
          <a:lstStyle/>
          <a:p>
            <a:r>
              <a:rPr lang="es-MX" sz="8000" dirty="0" smtClean="0"/>
              <a:t>8. (Preparar, Ud.) el té para mi abuela. </a:t>
            </a:r>
            <a:endParaRPr lang="es-MX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4290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 smtClean="0">
                <a:solidFill>
                  <a:srgbClr val="FF0000"/>
                </a:solidFill>
              </a:rPr>
              <a:t>Prepáreselo.</a:t>
            </a:r>
            <a:endParaRPr lang="es-MX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2590800"/>
          </a:xfrm>
        </p:spPr>
        <p:txBody>
          <a:bodyPr>
            <a:normAutofit/>
          </a:bodyPr>
          <a:lstStyle/>
          <a:p>
            <a:r>
              <a:rPr lang="es-MX" sz="8000" dirty="0" smtClean="0"/>
              <a:t>9. No (ponerse, tú) la camiseta.</a:t>
            </a:r>
            <a:endParaRPr lang="es-MX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4290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 smtClean="0">
                <a:solidFill>
                  <a:srgbClr val="FF0000"/>
                </a:solidFill>
              </a:rPr>
              <a:t>No te la pon.</a:t>
            </a:r>
            <a:endParaRPr lang="es-MX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3505199"/>
          </a:xfrm>
        </p:spPr>
        <p:txBody>
          <a:bodyPr>
            <a:normAutofit fontScale="90000"/>
          </a:bodyPr>
          <a:lstStyle/>
          <a:p>
            <a:r>
              <a:rPr lang="es-MX" sz="8000" dirty="0" smtClean="0"/>
              <a:t>10. (Llevar, Uds.) la propina a los meseros.</a:t>
            </a:r>
            <a:endParaRPr lang="es-MX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8862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 smtClean="0">
                <a:solidFill>
                  <a:srgbClr val="FF0000"/>
                </a:solidFill>
              </a:rPr>
              <a:t>Llévensela.</a:t>
            </a:r>
            <a:endParaRPr lang="es-MX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591550" cy="4114800"/>
          </a:xfrm>
        </p:spPr>
        <p:txBody>
          <a:bodyPr>
            <a:noAutofit/>
          </a:bodyPr>
          <a:lstStyle/>
          <a:p>
            <a:pPr algn="ctr"/>
            <a:r>
              <a:rPr lang="es-MX" sz="6600" dirty="0" smtClean="0"/>
              <a:t>Escribe 3 frases </a:t>
            </a:r>
            <a:r>
              <a:rPr lang="es-MX" sz="6600" dirty="0" smtClean="0"/>
              <a:t>originales. </a:t>
            </a:r>
            <a:r>
              <a:rPr lang="es-MX" sz="6600" smtClean="0"/>
              <a:t>Un compañero </a:t>
            </a:r>
            <a:r>
              <a:rPr lang="es-MX" sz="6600" dirty="0" smtClean="0"/>
              <a:t>va a  re-escribirlas </a:t>
            </a:r>
            <a:r>
              <a:rPr lang="es-MX" sz="6600" dirty="0" smtClean="0"/>
              <a:t>con los pronombres dobles. </a:t>
            </a:r>
            <a:endParaRPr lang="es-MX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7432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correr</a:t>
            </a:r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11430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escribir</a:t>
            </a:r>
            <a:endParaRPr lang="es-MX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9530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comer</a:t>
            </a:r>
            <a:endParaRPr lang="es-MX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27432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cantar</a:t>
            </a:r>
            <a:endParaRPr lang="es-MX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39624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dormir*</a:t>
            </a:r>
            <a:endParaRPr lang="es-MX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7244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nadar</a:t>
            </a:r>
            <a:endParaRPr lang="es-MX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16002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tocar</a:t>
            </a:r>
            <a:endParaRPr lang="es-MX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54102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bailar</a:t>
            </a:r>
            <a:endParaRPr lang="es-MX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35814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escuchar</a:t>
            </a:r>
            <a:endParaRPr lang="es-MX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1752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andar</a:t>
            </a:r>
            <a:endParaRPr lang="es-MX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2514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leer</a:t>
            </a:r>
            <a:endParaRPr lang="es-MX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799"/>
          </a:xfrm>
        </p:spPr>
        <p:txBody>
          <a:bodyPr/>
          <a:lstStyle/>
          <a:p>
            <a:pPr algn="ctr"/>
            <a:r>
              <a:rPr lang="es-MX" dirty="0" smtClean="0">
                <a:latin typeface="Budmo Jiggler" pitchFamily="2" charset="0"/>
              </a:rPr>
              <a:t>¡Los mandatos informales!</a:t>
            </a:r>
            <a:endParaRPr lang="es-MX" dirty="0">
              <a:latin typeface="Budmo Jiggl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Mandatos </a:t>
            </a:r>
            <a:r>
              <a:rPr lang="es-ES_tradnl" dirty="0" smtClean="0"/>
              <a:t>formales - Usted</a:t>
            </a:r>
            <a:endParaRPr lang="es-MX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304800" y="1600199"/>
          <a:ext cx="8305800" cy="4648200"/>
        </p:xfrm>
        <a:graphic>
          <a:graphicData uri="http://schemas.openxmlformats.org/drawingml/2006/table">
            <a:tbl>
              <a:tblPr/>
              <a:tblGrid>
                <a:gridCol w="2768600"/>
                <a:gridCol w="2768600"/>
                <a:gridCol w="2768600"/>
              </a:tblGrid>
              <a:tr h="154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n-US" sz="3600" dirty="0" err="1" smtClean="0">
                          <a:latin typeface="Maiandra GD"/>
                          <a:ea typeface="Calibri"/>
                          <a:cs typeface="Times New Roman"/>
                        </a:rPr>
                        <a:t>Afirmativo</a:t>
                      </a:r>
                      <a:endParaRPr lang="en-US" sz="3200" dirty="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Maiandra GD"/>
                          <a:ea typeface="Calibri"/>
                          <a:cs typeface="Times New Roman"/>
                        </a:rPr>
                        <a:t>Negativo</a:t>
                      </a:r>
                      <a:endParaRPr lang="en-US" sz="320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Maiandra GD"/>
                          <a:ea typeface="Calibri"/>
                          <a:cs typeface="Times New Roman"/>
                        </a:rPr>
                        <a:t>-AR Verbos</a:t>
                      </a:r>
                      <a:endParaRPr lang="en-US" sz="320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Maiandra GD"/>
                          <a:ea typeface="Calibri"/>
                          <a:cs typeface="Times New Roman"/>
                        </a:rPr>
                        <a:t>-ER/-IR Verbos</a:t>
                      </a:r>
                      <a:endParaRPr lang="en-US" sz="320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6200" y="33528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dirty="0" smtClean="0"/>
              <a:t>-e</a:t>
            </a:r>
            <a:endParaRPr lang="es-MX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49530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dirty="0" smtClean="0"/>
              <a:t>-a</a:t>
            </a:r>
            <a:endParaRPr lang="es-MX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33528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 smtClean="0"/>
              <a:t>No -e</a:t>
            </a:r>
            <a:endParaRPr lang="es-MX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49530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 smtClean="0"/>
              <a:t>No -a</a:t>
            </a:r>
            <a:endParaRPr lang="es-MX" sz="6000" dirty="0"/>
          </a:p>
        </p:txBody>
      </p:sp>
      <p:sp>
        <p:nvSpPr>
          <p:cNvPr id="9" name="Flowchart: Punched Tape 8"/>
          <p:cNvSpPr/>
          <p:nvPr/>
        </p:nvSpPr>
        <p:spPr>
          <a:xfrm>
            <a:off x="6477000" y="228600"/>
            <a:ext cx="2209800" cy="13716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You, sir.</a:t>
            </a:r>
            <a:endParaRPr lang="es-MX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Mandatos </a:t>
            </a:r>
            <a:r>
              <a:rPr lang="es-ES_tradnl" dirty="0" smtClean="0"/>
              <a:t>formales – Ustedes </a:t>
            </a:r>
            <a:endParaRPr lang="es-MX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304800" y="1600199"/>
          <a:ext cx="8305800" cy="4648200"/>
        </p:xfrm>
        <a:graphic>
          <a:graphicData uri="http://schemas.openxmlformats.org/drawingml/2006/table">
            <a:tbl>
              <a:tblPr/>
              <a:tblGrid>
                <a:gridCol w="2768600"/>
                <a:gridCol w="2768600"/>
                <a:gridCol w="2768600"/>
              </a:tblGrid>
              <a:tr h="154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en-US" sz="3600" dirty="0" err="1" smtClean="0">
                          <a:latin typeface="Maiandra GD"/>
                          <a:ea typeface="Calibri"/>
                          <a:cs typeface="Times New Roman"/>
                        </a:rPr>
                        <a:t>Afirmativo</a:t>
                      </a:r>
                      <a:endParaRPr lang="en-US" sz="3200" dirty="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latin typeface="Maiandra GD"/>
                          <a:ea typeface="Calibri"/>
                          <a:cs typeface="Times New Roman"/>
                        </a:rPr>
                        <a:t>Negativo</a:t>
                      </a:r>
                      <a:endParaRPr lang="en-US" sz="3200" dirty="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Maiandra GD"/>
                          <a:ea typeface="Calibri"/>
                          <a:cs typeface="Times New Roman"/>
                        </a:rPr>
                        <a:t>-AR </a:t>
                      </a:r>
                      <a:r>
                        <a:rPr lang="en-US" sz="3600" dirty="0" err="1">
                          <a:latin typeface="Maiandra GD"/>
                          <a:ea typeface="Calibri"/>
                          <a:cs typeface="Times New Roman"/>
                        </a:rPr>
                        <a:t>Verbos</a:t>
                      </a:r>
                      <a:endParaRPr lang="en-US" sz="3200" dirty="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Maiandra GD"/>
                          <a:ea typeface="Calibri"/>
                          <a:cs typeface="Times New Roman"/>
                        </a:rPr>
                        <a:t>-ER/-IR Verbos</a:t>
                      </a:r>
                      <a:endParaRPr lang="en-US" sz="320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6200" y="33528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dirty="0" smtClean="0"/>
              <a:t>-en</a:t>
            </a:r>
            <a:endParaRPr lang="es-MX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49530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dirty="0" smtClean="0"/>
              <a:t>-</a:t>
            </a:r>
            <a:r>
              <a:rPr lang="es-ES_tradnl" sz="6000" dirty="0" err="1" smtClean="0"/>
              <a:t>an</a:t>
            </a:r>
            <a:endParaRPr lang="es-MX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33528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 smtClean="0"/>
              <a:t>No -en</a:t>
            </a:r>
            <a:endParaRPr lang="es-MX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49530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 smtClean="0"/>
              <a:t>No -</a:t>
            </a:r>
            <a:r>
              <a:rPr lang="es-ES_tradnl" sz="6000" dirty="0" err="1" smtClean="0"/>
              <a:t>an</a:t>
            </a:r>
            <a:endParaRPr lang="es-MX" sz="6000" dirty="0"/>
          </a:p>
        </p:txBody>
      </p:sp>
      <p:sp>
        <p:nvSpPr>
          <p:cNvPr id="9" name="Flowchart: Punched Tape 8"/>
          <p:cNvSpPr/>
          <p:nvPr/>
        </p:nvSpPr>
        <p:spPr>
          <a:xfrm>
            <a:off x="6477000" y="228600"/>
            <a:ext cx="2209800" cy="13716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Y’all</a:t>
            </a:r>
            <a:endParaRPr lang="es-MX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7432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correr</a:t>
            </a:r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11430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escribir</a:t>
            </a:r>
            <a:endParaRPr lang="es-MX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9530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comer</a:t>
            </a:r>
            <a:endParaRPr lang="es-MX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27432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cantar</a:t>
            </a:r>
            <a:endParaRPr lang="es-MX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39624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dormir*</a:t>
            </a:r>
            <a:endParaRPr lang="es-MX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7244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nadar</a:t>
            </a:r>
            <a:endParaRPr lang="es-MX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16002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tocar</a:t>
            </a:r>
            <a:endParaRPr lang="es-MX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54102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bailar</a:t>
            </a:r>
            <a:endParaRPr lang="es-MX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35814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escuchar</a:t>
            </a:r>
            <a:endParaRPr lang="es-MX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1752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andar</a:t>
            </a:r>
            <a:endParaRPr lang="es-MX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2514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leer</a:t>
            </a:r>
            <a:endParaRPr lang="es-MX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799"/>
          </a:xfrm>
        </p:spPr>
        <p:txBody>
          <a:bodyPr/>
          <a:lstStyle/>
          <a:p>
            <a:pPr algn="ctr"/>
            <a:r>
              <a:rPr lang="es-MX" dirty="0" smtClean="0">
                <a:latin typeface="Budmo Jiggler" pitchFamily="2" charset="0"/>
              </a:rPr>
              <a:t>¡Los mandatos formales!</a:t>
            </a:r>
            <a:endParaRPr lang="es-MX" dirty="0">
              <a:latin typeface="Budmo Jiggl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Mandatos</a:t>
            </a:r>
            <a:r>
              <a:rPr lang="en-US" dirty="0" smtClean="0"/>
              <a:t> </a:t>
            </a:r>
            <a:r>
              <a:rPr lang="en-US" dirty="0" err="1" smtClean="0"/>
              <a:t>irregulares</a:t>
            </a:r>
            <a:r>
              <a:rPr lang="en-US" dirty="0" smtClean="0"/>
              <a:t> y </a:t>
            </a:r>
            <a:r>
              <a:rPr lang="en-US" dirty="0" err="1" smtClean="0"/>
              <a:t>formales</a:t>
            </a:r>
            <a:r>
              <a:rPr lang="en-US" dirty="0" smtClean="0"/>
              <a:t>: </a:t>
            </a:r>
            <a:endParaRPr lang="es-MX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5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945"/>
                <a:gridCol w="1718945"/>
                <a:gridCol w="1718945"/>
                <a:gridCol w="1718945"/>
                <a:gridCol w="1718945"/>
              </a:tblGrid>
              <a:tr h="370840">
                <a:tc>
                  <a:txBody>
                    <a:bodyPr/>
                    <a:lstStyle/>
                    <a:p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Dar</a:t>
                      </a:r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Ir</a:t>
                      </a:r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Estar</a:t>
                      </a:r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Ser</a:t>
                      </a:r>
                      <a:endParaRPr lang="es-MX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</a:t>
                      </a:r>
                      <a:r>
                        <a:rPr lang="es-ES_tradnl" sz="3200" dirty="0" smtClean="0"/>
                        <a:t>ú</a:t>
                      </a:r>
                    </a:p>
                    <a:p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Ud</a:t>
                      </a:r>
                      <a:r>
                        <a:rPr lang="en-US" sz="3200" dirty="0" smtClean="0"/>
                        <a:t>.</a:t>
                      </a:r>
                    </a:p>
                    <a:p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Uds</a:t>
                      </a:r>
                      <a:r>
                        <a:rPr lang="en-US" sz="3200" dirty="0" smtClean="0"/>
                        <a:t>.</a:t>
                      </a:r>
                    </a:p>
                    <a:p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18288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Da</a:t>
            </a:r>
          </a:p>
          <a:p>
            <a:r>
              <a:rPr lang="es-ES_tradnl" sz="3200" dirty="0" smtClean="0"/>
              <a:t>No des</a:t>
            </a:r>
            <a:endParaRPr lang="es-MX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19050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Ve</a:t>
            </a:r>
          </a:p>
          <a:p>
            <a:r>
              <a:rPr lang="es-ES_tradnl" sz="3200" dirty="0" smtClean="0"/>
              <a:t>No vayas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18288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Está</a:t>
            </a:r>
          </a:p>
          <a:p>
            <a:r>
              <a:rPr lang="es-ES_tradnl" sz="3200" smtClean="0"/>
              <a:t>No estés</a:t>
            </a:r>
            <a:endParaRPr lang="es-MX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18288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Sé</a:t>
            </a:r>
          </a:p>
          <a:p>
            <a:r>
              <a:rPr lang="es-ES_tradnl" sz="3200" dirty="0" smtClean="0"/>
              <a:t>No seas</a:t>
            </a:r>
            <a:endParaRPr lang="es-MX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29718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Dé</a:t>
            </a:r>
          </a:p>
          <a:p>
            <a:r>
              <a:rPr lang="es-ES_tradnl" sz="3200" dirty="0" smtClean="0"/>
              <a:t>No dé</a:t>
            </a:r>
            <a:endParaRPr lang="es-MX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29718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Vaya</a:t>
            </a:r>
          </a:p>
          <a:p>
            <a:r>
              <a:rPr lang="es-ES_tradnl" sz="3200" dirty="0" smtClean="0"/>
              <a:t>No vaya</a:t>
            </a:r>
            <a:endParaRPr lang="es-MX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29718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Esté</a:t>
            </a:r>
          </a:p>
          <a:p>
            <a:r>
              <a:rPr lang="es-ES_tradnl" sz="3200" dirty="0" smtClean="0"/>
              <a:t>No est</a:t>
            </a:r>
            <a:r>
              <a:rPr lang="es-ES_tradnl" sz="3200" dirty="0"/>
              <a:t>é</a:t>
            </a:r>
            <a:endParaRPr lang="es-ES_tradnl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29718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Sea</a:t>
            </a:r>
          </a:p>
          <a:p>
            <a:r>
              <a:rPr lang="es-ES_tradnl" sz="3200" dirty="0" smtClean="0"/>
              <a:t>No sea</a:t>
            </a:r>
            <a:endParaRPr lang="es-MX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40386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Den</a:t>
            </a:r>
          </a:p>
          <a:p>
            <a:r>
              <a:rPr lang="es-ES_tradnl" sz="3200" dirty="0" smtClean="0"/>
              <a:t>No den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40386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Vayan</a:t>
            </a:r>
          </a:p>
          <a:p>
            <a:r>
              <a:rPr lang="es-ES_tradnl" sz="3200" dirty="0" smtClean="0"/>
              <a:t>No vayan</a:t>
            </a:r>
            <a:endParaRPr lang="es-MX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40386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Estén</a:t>
            </a:r>
          </a:p>
          <a:p>
            <a:r>
              <a:rPr lang="es-ES_tradnl" sz="3200" dirty="0" smtClean="0"/>
              <a:t>No estén</a:t>
            </a:r>
            <a:endParaRPr lang="es-MX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7162800" y="39624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Sean</a:t>
            </a:r>
          </a:p>
          <a:p>
            <a:r>
              <a:rPr lang="es-ES_tradnl" sz="3200" dirty="0" smtClean="0"/>
              <a:t>No sean</a:t>
            </a:r>
            <a:endParaRPr 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wn flower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Brown flower</Template>
  <TotalTime>1109</TotalTime>
  <Words>1008</Words>
  <Application>Microsoft Office PowerPoint</Application>
  <PresentationFormat>On-screen Show (4:3)</PresentationFormat>
  <Paragraphs>207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Brown flower</vt:lpstr>
      <vt:lpstr>Mandatos formales y informales </vt:lpstr>
      <vt:lpstr>Repasamos los mandatos informales: </vt:lpstr>
      <vt:lpstr>Mandatos de tú (informales)</vt:lpstr>
      <vt:lpstr>Irregulares afirmativos de tú:</vt:lpstr>
      <vt:lpstr>¡Los mandatos informales!</vt:lpstr>
      <vt:lpstr>Mandatos formales - Usted</vt:lpstr>
      <vt:lpstr>Mandatos formales – Ustedes </vt:lpstr>
      <vt:lpstr>¡Los mandatos formales!</vt:lpstr>
      <vt:lpstr>Mandatos irregulares y formales: </vt:lpstr>
      <vt:lpstr>Practica con los mandatos</vt:lpstr>
      <vt:lpstr>1. Elena, ____ (comprar) una revista del quíosco. (tú)</vt:lpstr>
      <vt:lpstr>1. Elena, compra una revista del quíosco.</vt:lpstr>
      <vt:lpstr>2. Tomás, ____ (leer) los períodicos. (Ud.)</vt:lpstr>
      <vt:lpstr>2. Tómas, lea los períodicos.</vt:lpstr>
      <vt:lpstr>3. Dora y Josefina, ____ (visitar) el acuario.</vt:lpstr>
      <vt:lpstr>3. Dora y Josefina, visiten el acuario.</vt:lpstr>
      <vt:lpstr>4. Eva y Lola, ____ (trabajar) en el hospital.</vt:lpstr>
      <vt:lpstr>4. Eva y Lola, trabajen en el hospital.</vt:lpstr>
      <vt:lpstr>5. Mario, ____ (escribir) apuntes en la oficina. (Ud.)</vt:lpstr>
      <vt:lpstr>5. Mario, escriba apuntes en la oficina.</vt:lpstr>
      <vt:lpstr>6. Ana y Pedro, ____ (comprar) comestibles en el supermercado.</vt:lpstr>
      <vt:lpstr>6. Ana y Pedro, compren comestibles en el supermercado.</vt:lpstr>
      <vt:lpstr>7. Emilia, no____ (caminar) en la autopista. (Tú)</vt:lpstr>
      <vt:lpstr>7. Emilia, no camines en la autopista. </vt:lpstr>
      <vt:lpstr>8. Esteban y Enrique, no ____ (usar) el Internet.</vt:lpstr>
      <vt:lpstr>8. Esteban y Enrique, no usen el Internet.</vt:lpstr>
      <vt:lpstr>9. María, no ____ (olvidar) hacer la tarea. (Ud.)</vt:lpstr>
      <vt:lpstr>9. María, no olvide hacer la tarea.</vt:lpstr>
      <vt:lpstr>10. Alicia y Rico, no ____ (tirar) los papeles</vt:lpstr>
      <vt:lpstr>10. Alicia y Rico, no tiren los papeles</vt:lpstr>
      <vt:lpstr>Mandatos con los pronombres dobles </vt:lpstr>
      <vt:lpstr>Pronombres… </vt:lpstr>
      <vt:lpstr>Reflexivos + Directos</vt:lpstr>
      <vt:lpstr>¡ACCENTOS!</vt:lpstr>
      <vt:lpstr>Reflexivos + Directos</vt:lpstr>
      <vt:lpstr>Indirecto + Directo</vt:lpstr>
      <vt:lpstr>Indirect + Directo</vt:lpstr>
      <vt:lpstr>Practicamos (I+D): </vt:lpstr>
      <vt:lpstr>1. Lola y Isabel, (tomar) la comida a los clientes. </vt:lpstr>
      <vt:lpstr>2. (Servir, Ud.) el café a Enrique.</vt:lpstr>
      <vt:lpstr>3. (Dar, tú) el dinero a mí.</vt:lpstr>
      <vt:lpstr>4. (Poner, Ud.) la sal a la salsa.</vt:lpstr>
      <vt:lpstr>5. No (llevar, Uds.) los vasos a Señor y Señora Díaz.</vt:lpstr>
      <vt:lpstr>6. (Dar, Uds.) las verduras a nosotros.</vt:lpstr>
      <vt:lpstr>7. No (comprar, tú) las botas para Juan.</vt:lpstr>
      <vt:lpstr>8. (Preparar, Ud.) el té para mi abuela. </vt:lpstr>
      <vt:lpstr>9. No (ponerse, tú) la camiseta.</vt:lpstr>
      <vt:lpstr>10. (Llevar, Uds.) la propina a los meseros.</vt:lpstr>
      <vt:lpstr>Escribe 3 frases originales. Un compañero va a  re-escribirlas con los pronombres dobles.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Mandatos formales y informales</dc:title>
  <dc:creator>Erin</dc:creator>
  <cp:lastModifiedBy>ecrissma</cp:lastModifiedBy>
  <cp:revision>24</cp:revision>
  <dcterms:created xsi:type="dcterms:W3CDTF">2013-04-14T19:18:44Z</dcterms:created>
  <dcterms:modified xsi:type="dcterms:W3CDTF">2013-10-10T19:43:44Z</dcterms:modified>
</cp:coreProperties>
</file>