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7" r:id="rId7"/>
    <p:sldId id="260" r:id="rId8"/>
    <p:sldId id="259" r:id="rId9"/>
    <p:sldId id="261" r:id="rId10"/>
    <p:sldId id="262" r:id="rId11"/>
    <p:sldId id="263" r:id="rId12"/>
    <p:sldId id="265" r:id="rId13"/>
    <p:sldId id="266" r:id="rId14"/>
    <p:sldId id="268" r:id="rId15"/>
    <p:sldId id="267" r:id="rId16"/>
    <p:sldId id="271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393B-4A6A-457D-8182-847BBEC81038}" type="datetimeFigureOut">
              <a:rPr lang="es-MX" smtClean="0"/>
              <a:t>02/02/2015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B086-97E7-4891-BD47-E0F7783F6F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723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393B-4A6A-457D-8182-847BBEC81038}" type="datetimeFigureOut">
              <a:rPr lang="es-MX" smtClean="0"/>
              <a:t>02/02/2015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B086-97E7-4891-BD47-E0F7783F6F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812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393B-4A6A-457D-8182-847BBEC81038}" type="datetimeFigureOut">
              <a:rPr lang="es-MX" smtClean="0"/>
              <a:t>02/02/2015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B086-97E7-4891-BD47-E0F7783F6F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21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393B-4A6A-457D-8182-847BBEC81038}" type="datetimeFigureOut">
              <a:rPr lang="es-MX" smtClean="0"/>
              <a:t>02/02/2015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B086-97E7-4891-BD47-E0F7783F6F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8163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393B-4A6A-457D-8182-847BBEC81038}" type="datetimeFigureOut">
              <a:rPr lang="es-MX" smtClean="0"/>
              <a:t>02/02/2015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B086-97E7-4891-BD47-E0F7783F6F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884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393B-4A6A-457D-8182-847BBEC81038}" type="datetimeFigureOut">
              <a:rPr lang="es-MX" smtClean="0"/>
              <a:t>02/02/2015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B086-97E7-4891-BD47-E0F7783F6F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00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393B-4A6A-457D-8182-847BBEC81038}" type="datetimeFigureOut">
              <a:rPr lang="es-MX" smtClean="0"/>
              <a:t>02/02/2015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B086-97E7-4891-BD47-E0F7783F6F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035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393B-4A6A-457D-8182-847BBEC81038}" type="datetimeFigureOut">
              <a:rPr lang="es-MX" smtClean="0"/>
              <a:t>02/02/2015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B086-97E7-4891-BD47-E0F7783F6F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053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393B-4A6A-457D-8182-847BBEC81038}" type="datetimeFigureOut">
              <a:rPr lang="es-MX" smtClean="0"/>
              <a:t>02/02/2015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B086-97E7-4891-BD47-E0F7783F6F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922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393B-4A6A-457D-8182-847BBEC81038}" type="datetimeFigureOut">
              <a:rPr lang="es-MX" smtClean="0"/>
              <a:t>02/02/2015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B086-97E7-4891-BD47-E0F7783F6F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828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393B-4A6A-457D-8182-847BBEC81038}" type="datetimeFigureOut">
              <a:rPr lang="es-MX" smtClean="0"/>
              <a:t>02/02/2015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B086-97E7-4891-BD47-E0F7783F6F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069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F393B-4A6A-457D-8182-847BBEC81038}" type="datetimeFigureOut">
              <a:rPr lang="es-MX" smtClean="0"/>
              <a:t>02/02/2015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9B086-97E7-4891-BD47-E0F7783F6F1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744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479.photobucket.com/albums/rr159/RedBabyUK/curtains/red-curtains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34" y="0"/>
            <a:ext cx="12210534" cy="75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2900" y="273473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latin typeface="Algerian" panose="04020705040A02060702" pitchFamily="82" charset="0"/>
              </a:rPr>
              <a:t>Capítulo 5.2</a:t>
            </a:r>
            <a:br>
              <a:rPr lang="es-MX" dirty="0" smtClean="0">
                <a:latin typeface="Algerian" panose="04020705040A02060702" pitchFamily="82" charset="0"/>
              </a:rPr>
            </a:br>
            <a:r>
              <a:rPr lang="es-MX" dirty="0" smtClean="0">
                <a:latin typeface="Algerian" panose="04020705040A02060702" pitchFamily="82" charset="0"/>
              </a:rPr>
              <a:t>Las artes dramáticas</a:t>
            </a:r>
            <a:endParaRPr lang="es-MX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1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479.photobucket.com/albums/rr159/RedBabyUK/curtains/red-curtains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34" y="0"/>
            <a:ext cx="12210534" cy="75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2900" y="2734734"/>
            <a:ext cx="9144000" cy="2387600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Algerian" panose="04020705040A02060702" pitchFamily="82" charset="0"/>
              </a:rPr>
              <a:t>El teatro</a:t>
            </a:r>
            <a:endParaRPr lang="es-MX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72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cdn.decorland.pics/images/www.imageafter.com/dbase/textures/fabrics/b6fabrics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7160"/>
            <a:ext cx="12192000" cy="915230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0497" y="2940343"/>
            <a:ext cx="34735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6000" b="1" dirty="0" smtClean="0">
                <a:solidFill>
                  <a:schemeClr val="bg1"/>
                </a:solidFill>
              </a:rPr>
              <a:t>La obra del teatro</a:t>
            </a:r>
            <a:endParaRPr lang="es-MX" sz="60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344937" y="5273551"/>
            <a:ext cx="42045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El drama</a:t>
            </a:r>
            <a:endParaRPr lang="es-MX" sz="60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60" y="1028277"/>
            <a:ext cx="2079610" cy="171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23" y="1672322"/>
            <a:ext cx="2866406" cy="386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68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90767" y="4127325"/>
            <a:ext cx="39721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rgbClr val="FF0000"/>
                </a:solidFill>
              </a:rPr>
              <a:t>La comedia</a:t>
            </a:r>
            <a:endParaRPr lang="es-MX" sz="6000" b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99971" y="4127325"/>
            <a:ext cx="42045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rgbClr val="FF0000"/>
                </a:solidFill>
              </a:rPr>
              <a:t>La tragedia</a:t>
            </a:r>
            <a:endParaRPr lang="es-MX" sz="6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33" y="777875"/>
            <a:ext cx="56007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2765502" y="2776654"/>
            <a:ext cx="1148576" cy="169498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660888" y="2776654"/>
            <a:ext cx="1412487" cy="157975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59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www.usmagazine.com/uploads/assets/photo_galleries/regular_galleries/1487-sofia-vergaras-stunning-red-carpet-looks/photos/1328212866_sofia-vergara-globes-zo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483" y="462776"/>
            <a:ext cx="3095625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fabzmag.com/wp-content/uploads/2014/03/Will-Smi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36" y="462775"/>
            <a:ext cx="3686175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1823" y="5542156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El actor</a:t>
            </a: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7432908" y="5542156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 </a:t>
            </a:r>
            <a:r>
              <a:rPr lang="en-US" sz="6000" dirty="0" err="1" smtClean="0"/>
              <a:t>actriz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78308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479.photobucket.com/albums/rr159/RedBabyUK/curtains/red-curtains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34" y="0"/>
            <a:ext cx="12210534" cy="75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2900" y="2734734"/>
            <a:ext cx="9144000" cy="2387600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Algerian" panose="04020705040A02060702" pitchFamily="82" charset="0"/>
              </a:rPr>
              <a:t>Más Vocabulario</a:t>
            </a:r>
            <a:endParaRPr lang="es-MX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7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351323" y="4802631"/>
            <a:ext cx="39721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rgbClr val="FF0000"/>
                </a:solidFill>
              </a:rPr>
              <a:t>El escenario</a:t>
            </a:r>
            <a:endParaRPr lang="es-MX" sz="6000" b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802137" y="4802631"/>
            <a:ext cx="42045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rgbClr val="FF0000"/>
                </a:solidFill>
              </a:rPr>
              <a:t>La función</a:t>
            </a:r>
            <a:endParaRPr lang="es-MX" sz="60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://upload.wikimedia.org/wikipedia/commons/2/27/Noises_Off_Set_Fr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89" y="21810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reeenglishlessonplans.files.wordpress.com/2013/10/roleplay-pi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542" y="1916653"/>
            <a:ext cx="31432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950" y="705488"/>
            <a:ext cx="16764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2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351323" y="4802631"/>
            <a:ext cx="39721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rgbClr val="FF0000"/>
                </a:solidFill>
              </a:rPr>
              <a:t>El público</a:t>
            </a:r>
            <a:endParaRPr lang="es-MX" sz="6000" b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802137" y="4802631"/>
            <a:ext cx="42045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rgbClr val="FF0000"/>
                </a:solidFill>
              </a:rPr>
              <a:t>La reseña / La critica</a:t>
            </a:r>
            <a:endParaRPr lang="es-MX" sz="60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http://lonelybrand.com/blog/wp-content/uploads/2013/09/undeinfed-audience-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8" y="2000889"/>
            <a:ext cx="5715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ncregister.com/images/uploads/cri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092" y="1905638"/>
            <a:ext cx="24860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getelastic.com/wp-content/uploads/thumbs-up-thumbs-dow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867" y="185854"/>
            <a:ext cx="2381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92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26133" y="4679968"/>
            <a:ext cx="70343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rgbClr val="FF0000"/>
                </a:solidFill>
              </a:rPr>
              <a:t>Actuar (el papel de…)  / desempeñar</a:t>
            </a:r>
            <a:endParaRPr lang="es-MX" sz="6000" b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802137" y="4802631"/>
            <a:ext cx="42045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rgbClr val="FF0000"/>
                </a:solidFill>
              </a:rPr>
              <a:t>Ensayar</a:t>
            </a:r>
            <a:endParaRPr lang="es-MX" sz="6000" b="1" dirty="0">
              <a:solidFill>
                <a:srgbClr val="FF0000"/>
              </a:solidFill>
            </a:endParaRPr>
          </a:p>
        </p:txBody>
      </p:sp>
      <p:pic>
        <p:nvPicPr>
          <p:cNvPr id="7174" name="Picture 6" descr="http://images.clipartpanda.com/drama-clip-art-a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50" y="1248937"/>
            <a:ext cx="40290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vivla2014.files.wordpress.com/2014/09/drama_scripts_play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164" y="1434825"/>
            <a:ext cx="3382537" cy="295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42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351323" y="4802631"/>
            <a:ext cx="39721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rgbClr val="FF0000"/>
                </a:solidFill>
              </a:rPr>
              <a:t>Crear (un guion)	</a:t>
            </a:r>
            <a:endParaRPr lang="es-MX" sz="6000" b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802137" y="4802631"/>
            <a:ext cx="42045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rgbClr val="FF0000"/>
                </a:solidFill>
              </a:rPr>
              <a:t>Presentar</a:t>
            </a:r>
            <a:endParaRPr lang="es-MX" sz="60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http://mingles.es/blog/wp-content/uploads/2014/07/tv-and-movie-writing-e13552377695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8" y="1505415"/>
            <a:ext cx="4494835" cy="256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bookboon.com/blog/wp-content/uploads/2012/11/presentation-3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648" y="185110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scomps.fotosearch.com/compc/ARP/ARP112/scrip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55" y="5033679"/>
            <a:ext cx="1243157" cy="155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2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Los adjetivos… </a:t>
            </a:r>
            <a:endParaRPr lang="es-MX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159908"/>
              </p:ext>
            </p:extLst>
          </p:nvPr>
        </p:nvGraphicFramePr>
        <p:xfrm>
          <a:off x="838199" y="1545460"/>
          <a:ext cx="10765664" cy="5047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1416"/>
                <a:gridCol w="2691416"/>
                <a:gridCol w="2691416"/>
                <a:gridCol w="2691416"/>
              </a:tblGrid>
              <a:tr h="768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Artístico(a) 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0" dirty="0" err="1">
                          <a:solidFill>
                            <a:schemeClr val="tx1"/>
                          </a:solidFill>
                          <a:effectLst/>
                        </a:rPr>
                        <a:t>Artistic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Formidable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0" dirty="0">
                          <a:solidFill>
                            <a:schemeClr val="tx1"/>
                          </a:solidFill>
                          <a:effectLst/>
                        </a:rPr>
                        <a:t>Great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8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effectLst/>
                        </a:rPr>
                        <a:t>Creativo</a:t>
                      </a:r>
                      <a:endParaRPr lang="en-US" sz="2400" b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dirty="0" err="1">
                          <a:effectLst/>
                        </a:rPr>
                        <a:t>Creative</a:t>
                      </a:r>
                      <a:endParaRPr lang="en-US" sz="2400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>
                          <a:solidFill>
                            <a:schemeClr val="bg1"/>
                          </a:solidFill>
                          <a:effectLst/>
                        </a:rPr>
                        <a:t>Hermoso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mpd="sng">
                      <a:noFill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Beautiful</a:t>
                      </a:r>
                      <a:endParaRPr lang="en-US" sz="240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8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effectLst/>
                        </a:rPr>
                        <a:t>De buen gusto</a:t>
                      </a:r>
                      <a:endParaRPr lang="en-US" sz="2400" b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In </a:t>
                      </a:r>
                      <a:r>
                        <a:rPr lang="es-MX" sz="2400" dirty="0" err="1">
                          <a:effectLst/>
                        </a:rPr>
                        <a:t>good</a:t>
                      </a:r>
                      <a:r>
                        <a:rPr lang="es-MX" sz="2400" dirty="0">
                          <a:effectLst/>
                        </a:rPr>
                        <a:t> taste</a:t>
                      </a:r>
                      <a:endParaRPr lang="en-US" sz="2400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chemeClr val="bg1"/>
                          </a:solidFill>
                          <a:effectLst/>
                        </a:rPr>
                        <a:t>Incomprensible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dirty="0" err="1" smtClean="0">
                          <a:effectLst/>
                        </a:rPr>
                        <a:t>Incomprehensible</a:t>
                      </a:r>
                      <a:endParaRPr lang="en-US" sz="2400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8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effectLst/>
                        </a:rPr>
                        <a:t>De mal gusto</a:t>
                      </a:r>
                      <a:endParaRPr lang="en-US" sz="2400" b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In </a:t>
                      </a:r>
                      <a:r>
                        <a:rPr lang="es-MX" sz="2400" dirty="0" err="1">
                          <a:effectLst/>
                        </a:rPr>
                        <a:t>bad</a:t>
                      </a:r>
                      <a:r>
                        <a:rPr lang="es-MX" sz="2400" dirty="0">
                          <a:effectLst/>
                        </a:rPr>
                        <a:t> taste</a:t>
                      </a:r>
                      <a:endParaRPr lang="en-US" sz="2400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chemeClr val="bg1"/>
                          </a:solidFill>
                          <a:effectLst/>
                        </a:rPr>
                        <a:t>Melodioso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Melodic</a:t>
                      </a:r>
                      <a:endParaRPr lang="en-US" sz="240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8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effectLst/>
                        </a:rPr>
                        <a:t>Entretenido</a:t>
                      </a:r>
                      <a:endParaRPr lang="en-US" sz="2400" b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dirty="0" err="1">
                          <a:effectLst/>
                        </a:rPr>
                        <a:t>Entertaining</a:t>
                      </a:r>
                      <a:r>
                        <a:rPr lang="es-MX" sz="2400" dirty="0" smtClean="0">
                          <a:effectLst/>
                        </a:rPr>
                        <a:t>/ </a:t>
                      </a:r>
                      <a:r>
                        <a:rPr lang="es-MX" sz="2400" dirty="0" err="1" smtClean="0">
                          <a:effectLst/>
                        </a:rPr>
                        <a:t>Enjoyable</a:t>
                      </a:r>
                      <a:endParaRPr lang="en-US" sz="2400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>
                          <a:solidFill>
                            <a:schemeClr val="bg1"/>
                          </a:solidFill>
                          <a:effectLst/>
                        </a:rPr>
                        <a:t>Pésimo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>
                          <a:effectLst/>
                        </a:rPr>
                        <a:t>Terrible</a:t>
                      </a:r>
                      <a:endParaRPr lang="en-US" sz="240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8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effectLst/>
                        </a:rPr>
                        <a:t>Estridente</a:t>
                      </a:r>
                      <a:endParaRPr lang="en-US" sz="2400" b="1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effectLst/>
                        </a:rPr>
                        <a:t> </a:t>
                      </a:r>
                      <a:endParaRPr lang="en-US" sz="2400" b="1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dirty="0" err="1">
                          <a:effectLst/>
                        </a:rPr>
                        <a:t>Shrill</a:t>
                      </a:r>
                      <a:endParaRPr lang="en-US" sz="2400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chemeClr val="bg1"/>
                          </a:solidFill>
                          <a:effectLst/>
                        </a:rPr>
                        <a:t>Superficial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Superficial</a:t>
                      </a:r>
                      <a:endParaRPr lang="en-US" sz="2400" dirty="0">
                        <a:effectLst/>
                        <a:latin typeface="Maiandra GD" panose="020E0502030308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02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4310" y="135572"/>
            <a:ext cx="3319236" cy="2852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MX" sz="8800" b="1" dirty="0" smtClean="0">
                <a:ln w="76200"/>
                <a:solidFill>
                  <a:schemeClr val="accent4"/>
                </a:solidFill>
              </a:rPr>
              <a:t>La danza </a:t>
            </a:r>
            <a:endParaRPr lang="es-MX" sz="8800" b="1" dirty="0">
              <a:ln w="76200"/>
              <a:solidFill>
                <a:schemeClr val="accent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Picture 3" descr="http://www.clipartbest.com/cliparts/dT7/Lbo/dT7LboXT9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87960"/>
            <a:ext cx="3172460" cy="317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http://www.masongross.rutgers.edu/sites/mgsa/files/images/Flamenco%20Vivo%20Carlota%20Santana%20by%20Lois%20Greenfiel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1" t="13551"/>
          <a:stretch/>
        </p:blipFill>
        <p:spPr bwMode="auto">
          <a:xfrm>
            <a:off x="6743700" y="0"/>
            <a:ext cx="5448300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upload.wikimedia.org/wikipedia/commons/1/14/Mexican_dance_girl_2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161378"/>
            <a:ext cx="4187825" cy="369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3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Recomendaciones: Sigue la frase con… </a:t>
            </a:r>
            <a:endParaRPr lang="es-MX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7" y="3935413"/>
            <a:ext cx="5157787" cy="823912"/>
          </a:xfrm>
        </p:spPr>
        <p:txBody>
          <a:bodyPr/>
          <a:lstStyle/>
          <a:p>
            <a:r>
              <a:rPr lang="es-MX" sz="3600" dirty="0" smtClean="0">
                <a:latin typeface="Rockwell Extra Bold" panose="02060903040505020403" pitchFamily="18" charset="0"/>
              </a:rPr>
              <a:t>Subjuntivo</a:t>
            </a:r>
            <a:endParaRPr lang="es-MX" dirty="0">
              <a:latin typeface="Rockwell Extra Bold" panose="02060903040505020403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/>
              <a:t>Te aconsejo </a:t>
            </a:r>
            <a:r>
              <a:rPr lang="es-MX" dirty="0" smtClean="0"/>
              <a:t>que… </a:t>
            </a:r>
          </a:p>
          <a:p>
            <a:r>
              <a:rPr lang="es-MX" dirty="0" smtClean="0"/>
              <a:t>Es </a:t>
            </a:r>
            <a:r>
              <a:rPr lang="es-MX" dirty="0"/>
              <a:t>mejor que… </a:t>
            </a:r>
            <a:endParaRPr lang="en-US" dirty="0"/>
          </a:p>
          <a:p>
            <a:endParaRPr lang="es-MX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0" y="3935413"/>
            <a:ext cx="5183188" cy="823912"/>
          </a:xfrm>
        </p:spPr>
        <p:txBody>
          <a:bodyPr>
            <a:normAutofit/>
          </a:bodyPr>
          <a:lstStyle/>
          <a:p>
            <a:r>
              <a:rPr lang="es-MX" sz="3600" dirty="0" smtClean="0">
                <a:latin typeface="Rockwell Extra Bold" panose="02060903040505020403" pitchFamily="18" charset="0"/>
              </a:rPr>
              <a:t>Infinitivo</a:t>
            </a:r>
            <a:endParaRPr lang="es-MX" sz="3600" dirty="0">
              <a:latin typeface="Rockwell Extra Bold" panose="02060903040505020403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MX" dirty="0"/>
              <a:t>No te olvides de</a:t>
            </a:r>
            <a:r>
              <a:rPr lang="es-MX" dirty="0" smtClean="0"/>
              <a:t>…</a:t>
            </a:r>
            <a:endParaRPr lang="en-US" dirty="0"/>
          </a:p>
          <a:p>
            <a:r>
              <a:rPr lang="es-MX" dirty="0"/>
              <a:t>Sería buena idea… </a:t>
            </a:r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pPr marL="0" indent="0">
              <a:buNone/>
            </a:pPr>
            <a:endParaRPr lang="en-US" dirty="0"/>
          </a:p>
          <a:p>
            <a:endParaRPr lang="es-MX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459101" y="5161756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dirty="0" smtClean="0">
                <a:latin typeface="Cambria" panose="02040503050406030204" pitchFamily="18" charset="0"/>
              </a:rPr>
              <a:t>Te aconsejo que </a:t>
            </a:r>
            <a:r>
              <a:rPr lang="es-MX" sz="2800" u="sng" dirty="0" smtClean="0">
                <a:solidFill>
                  <a:srgbClr val="7030A0"/>
                </a:solidFill>
                <a:latin typeface="Cambria" panose="02040503050406030204" pitchFamily="18" charset="0"/>
              </a:rPr>
              <a:t>vayas</a:t>
            </a:r>
            <a:r>
              <a:rPr lang="es-MX" sz="2800" dirty="0" smtClean="0">
                <a:latin typeface="Cambria" panose="02040503050406030204" pitchFamily="18" charset="0"/>
              </a:rPr>
              <a:t> al teatro a las ocho.</a:t>
            </a:r>
            <a:endParaRPr lang="es-MX" dirty="0">
              <a:latin typeface="Cambria" panose="02040503050406030204" pitchFamily="18" charset="0"/>
            </a:endParaRP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6197601" y="5161756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dirty="0" smtClean="0">
                <a:latin typeface="Cambria" panose="02040503050406030204" pitchFamily="18" charset="0"/>
              </a:rPr>
              <a:t>Sería buena idea </a:t>
            </a:r>
            <a:r>
              <a:rPr lang="es-MX" sz="2800" u="sng" dirty="0" smtClean="0">
                <a:solidFill>
                  <a:srgbClr val="7030A0"/>
                </a:solidFill>
                <a:latin typeface="Cambria" panose="02040503050406030204" pitchFamily="18" charset="0"/>
              </a:rPr>
              <a:t>ir</a:t>
            </a:r>
            <a:r>
              <a:rPr lang="es-MX" sz="2800" dirty="0" smtClean="0">
                <a:latin typeface="Cambria" panose="02040503050406030204" pitchFamily="18" charset="0"/>
              </a:rPr>
              <a:t> al teatro a las ocho.</a:t>
            </a:r>
            <a:endParaRPr lang="es-MX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Cada quien tiene su gusto</a:t>
            </a:r>
            <a:endParaRPr lang="es-MX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Frases para invitar a alguien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 smtClean="0"/>
              <a:t>¿Quieres  ir a ver…?</a:t>
            </a:r>
          </a:p>
          <a:p>
            <a:r>
              <a:rPr lang="es-MX" dirty="0" smtClean="0"/>
              <a:t>¿Te interesa ir a…?</a:t>
            </a:r>
          </a:p>
          <a:p>
            <a:r>
              <a:rPr lang="es-MX" dirty="0" smtClean="0"/>
              <a:t>¿Me acompañas a…? </a:t>
            </a:r>
          </a:p>
          <a:p>
            <a:r>
              <a:rPr lang="es-MX" dirty="0" smtClean="0"/>
              <a:t>¿Por qué no vamos a…? </a:t>
            </a:r>
            <a:endParaRPr lang="es-MX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Frases para rechazar (</a:t>
            </a:r>
            <a:r>
              <a:rPr lang="es-MX" i="1" dirty="0" smtClean="0"/>
              <a:t>no aceptar</a:t>
            </a:r>
            <a:r>
              <a:rPr lang="es-MX" dirty="0" smtClean="0"/>
              <a:t>)</a:t>
            </a:r>
            <a:endParaRPr lang="es-MX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s-MX" dirty="0" smtClean="0"/>
              <a:t>Gracias por invitarme, pero ya lo(la) he visto.</a:t>
            </a:r>
          </a:p>
          <a:p>
            <a:r>
              <a:rPr lang="es-MX" dirty="0" smtClean="0"/>
              <a:t>Lo siento, pero ya tengo otros planes / otro compromiso.</a:t>
            </a:r>
          </a:p>
          <a:p>
            <a:r>
              <a:rPr lang="es-MX" dirty="0" smtClean="0"/>
              <a:t>Gracias pero tengo mucho que hacer. La próxima vez iré.</a:t>
            </a:r>
          </a:p>
          <a:p>
            <a:r>
              <a:rPr lang="es-MX" dirty="0" smtClean="0"/>
              <a:t>Hoy no, gracias.  ¿Por qué no lo dejamos para la </a:t>
            </a:r>
            <a:r>
              <a:rPr lang="es-MX" smtClean="0"/>
              <a:t>próxima </a:t>
            </a:r>
            <a:r>
              <a:rPr lang="es-MX" smtClean="0"/>
              <a:t>semana?</a:t>
            </a: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15445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8800" y="4182903"/>
            <a:ext cx="3670300" cy="1325563"/>
          </a:xfrm>
        </p:spPr>
        <p:txBody>
          <a:bodyPr>
            <a:noAutofit/>
          </a:bodyPr>
          <a:lstStyle/>
          <a:p>
            <a:r>
              <a:rPr lang="es-MX" sz="6000" b="1" dirty="0" smtClean="0">
                <a:solidFill>
                  <a:schemeClr val="bg1"/>
                </a:solidFill>
              </a:rPr>
              <a:t>El (La) bailarín</a:t>
            </a:r>
            <a:endParaRPr lang="es-MX" sz="60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www.cutecolors.com/321/setballerina/cutecolorssetballerina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2" y="833106"/>
            <a:ext cx="2648268" cy="346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photos1.fotosearch.com/bthumb/DNV/DNV220/047c0803pm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42" y="452272"/>
            <a:ext cx="3554705" cy="41114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78400" y="4297680"/>
            <a:ext cx="280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El ballet</a:t>
            </a:r>
            <a:endParaRPr lang="es-MX" sz="6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3.bp.blogspot.com/_ue2_vDGeEV8/TOfaDA-QuzI/AAAAAAAAEpc/FV0AHhkbu6E/s1600/mexican+folk+dan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189" y="1198555"/>
            <a:ext cx="333375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739413" y="4182902"/>
            <a:ext cx="32457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El baile folclórico</a:t>
            </a:r>
            <a:endParaRPr lang="es-MX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7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479.photobucket.com/albums/rr159/RedBabyUK/curtains/red-curtains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34" y="0"/>
            <a:ext cx="12210534" cy="75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4733" y="2316089"/>
            <a:ext cx="9144000" cy="1358295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Algerian" panose="04020705040A02060702" pitchFamily="82" charset="0"/>
              </a:rPr>
              <a:t>La música</a:t>
            </a:r>
            <a:endParaRPr lang="es-MX" dirty="0">
              <a:latin typeface="Algerian" panose="04020705040A02060702" pitchFamily="82" charset="0"/>
            </a:endParaRPr>
          </a:p>
        </p:txBody>
      </p:sp>
      <p:pic>
        <p:nvPicPr>
          <p:cNvPr id="5122" name="Picture 2" descr="http://p5cdn4static.sharpschool.com/UserFiles/Servers/Server_3168824/Image/choirconce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058" y="3674384"/>
            <a:ext cx="699135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04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cdn.decorland.pics/images/www.imageafter.com/dbase/textures/fabrics/b6fabrics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7158"/>
            <a:ext cx="12192000" cy="915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ages.clipartpanda.com/girl-singing-clipart-MTLGMGaBc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75" y="3802743"/>
            <a:ext cx="22193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images.clipartpanda.com/critique-clipart-notes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074" y="2004435"/>
            <a:ext cx="3526949" cy="2761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www.clker.com/cliparts/b/d/1/5/12455049392122341067lyrics.svg.hi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023" y="122400"/>
            <a:ext cx="2442119" cy="29193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04375" y="2166212"/>
            <a:ext cx="3670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El (La) cantante</a:t>
            </a:r>
            <a:endParaRPr lang="es-MX" sz="60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56398" y="544195"/>
            <a:ext cx="3670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La canción</a:t>
            </a:r>
            <a:endParaRPr lang="es-MX" sz="6000" b="1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02749" y="3041715"/>
            <a:ext cx="3670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La letra</a:t>
            </a:r>
            <a:endParaRPr lang="es-MX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3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cdn.decorland.pics/images/www.imageafter.com/dbase/textures/fabrics/b6fabrics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7160"/>
            <a:ext cx="12192000" cy="915230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0497" y="2940343"/>
            <a:ext cx="3670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El ensayo</a:t>
            </a:r>
            <a:endParaRPr lang="es-MX" sz="60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41735" y="4912995"/>
            <a:ext cx="42045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El concierto</a:t>
            </a:r>
            <a:endParaRPr lang="es-MX" sz="60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www.pianolessons.com/includes/images/content/piano-teac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7" y="274319"/>
            <a:ext cx="3095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blog.livedesignonline.com/briefingroom/wp-content/uploads/2012/12/chauvet-jingle-ball-1-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23" y="1703069"/>
            <a:ext cx="523875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87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cdn.decorland.pics/images/www.imageafter.com/dbase/textures/fabrics/b6fabrics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7160"/>
            <a:ext cx="12192000" cy="915230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0497" y="2940343"/>
            <a:ext cx="39721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La sinfónica</a:t>
            </a:r>
            <a:endParaRPr lang="es-MX" sz="60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0" y="5217795"/>
            <a:ext cx="42045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La orquesta</a:t>
            </a:r>
            <a:endParaRPr lang="es-MX" sz="60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cosartbeat.wpengine.netdna-cdn.com/wp-content/uploads/2013/02/Seattle-Symphony-Orchestra-Courtesy-Yuen-Lui-Studi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5"/>
          <a:stretch/>
        </p:blipFill>
        <p:spPr bwMode="auto">
          <a:xfrm>
            <a:off x="312356" y="323949"/>
            <a:ext cx="5729379" cy="263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doslourdes.net/MUSorques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631" y="1795676"/>
            <a:ext cx="4704733" cy="363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58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cdn.decorland.pics/images/www.imageafter.com/dbase/textures/fabrics/b6fabrics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7160"/>
            <a:ext cx="12192000" cy="915230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0497" y="2940343"/>
            <a:ext cx="39721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La banda</a:t>
            </a:r>
            <a:endParaRPr lang="es-MX" sz="60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0" y="5217795"/>
            <a:ext cx="42045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La ópera</a:t>
            </a:r>
            <a:endParaRPr lang="es-MX" sz="60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://cdn.freebievectors.com/illustrations/7/m/marching-band-clip-art/pre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54" y="466938"/>
            <a:ext cx="4029075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ja-nae.net/blog/wp-content/uploads/2014/04/opera-audiences.jpg?v=14065808865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33" y="1906905"/>
            <a:ext cx="5030400" cy="339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1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cdn.decorland.pics/images/www.imageafter.com/dbase/textures/fabrics/b6fabrics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7160"/>
            <a:ext cx="12192000" cy="915230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0497" y="2940343"/>
            <a:ext cx="39721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La melodía</a:t>
            </a:r>
            <a:endParaRPr lang="es-MX" sz="60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0" y="5217795"/>
            <a:ext cx="42045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 smtClean="0">
                <a:solidFill>
                  <a:schemeClr val="bg1"/>
                </a:solidFill>
              </a:rPr>
              <a:t>El ritmo</a:t>
            </a:r>
            <a:endParaRPr lang="es-MX" sz="60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playjazznow.com/wp-content/uploads/2013/12/P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48" y="1383254"/>
            <a:ext cx="38100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15" y="2940343"/>
            <a:ext cx="3922002" cy="193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3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F2501347A33341B525168FEFA8A890" ma:contentTypeVersion="1" ma:contentTypeDescription="Create a new document." ma:contentTypeScope="" ma:versionID="158067db7d7252940ae78c2dfa3f6075">
  <xsd:schema xmlns:xsd="http://www.w3.org/2001/XMLSchema" xmlns:xs="http://www.w3.org/2001/XMLSchema" xmlns:p="http://schemas.microsoft.com/office/2006/metadata/properties" xmlns:ns3="5194f4e9-bf74-4bc8-8b8f-0936f0d54ce5" targetNamespace="http://schemas.microsoft.com/office/2006/metadata/properties" ma:root="true" ma:fieldsID="3ab8095d621b6c12de8fe85becdc51a5" ns3:_="">
    <xsd:import namespace="5194f4e9-bf74-4bc8-8b8f-0936f0d54ce5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94f4e9-bf74-4bc8-8b8f-0936f0d54c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F7BFC6-5387-41E3-A61A-D4378C04A3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B1D81B-2420-44A1-B1B4-3309FFD129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94f4e9-bf74-4bc8-8b8f-0936f0d54c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D5F197-B176-40AB-8786-123479998E6B}">
  <ds:schemaRefs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5194f4e9-bf74-4bc8-8b8f-0936f0d54ce5"/>
    <ds:schemaRef ds:uri="http://schemas.microsoft.com/office/2006/documentManagement/typ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261</Words>
  <Application>Microsoft Office PowerPoint</Application>
  <PresentationFormat>Widescreen</PresentationFormat>
  <Paragraphs>92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Algerian</vt:lpstr>
      <vt:lpstr>Arial</vt:lpstr>
      <vt:lpstr>Calibri</vt:lpstr>
      <vt:lpstr>Calibri Light</vt:lpstr>
      <vt:lpstr>Cambria</vt:lpstr>
      <vt:lpstr>Maiandra GD</vt:lpstr>
      <vt:lpstr>Rockwell Extra Bold</vt:lpstr>
      <vt:lpstr>Times New Roman</vt:lpstr>
      <vt:lpstr>Office Theme</vt:lpstr>
      <vt:lpstr>Capítulo 5.2 Las artes dramáticas</vt:lpstr>
      <vt:lpstr>La danza </vt:lpstr>
      <vt:lpstr>El (La) bailarín</vt:lpstr>
      <vt:lpstr>La música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 teatro</vt:lpstr>
      <vt:lpstr>PowerPoint Presentation</vt:lpstr>
      <vt:lpstr>PowerPoint Presentation</vt:lpstr>
      <vt:lpstr>PowerPoint Presentation</vt:lpstr>
      <vt:lpstr>Más Vocabulario</vt:lpstr>
      <vt:lpstr>PowerPoint Presentation</vt:lpstr>
      <vt:lpstr>PowerPoint Presentation</vt:lpstr>
      <vt:lpstr>PowerPoint Presentation</vt:lpstr>
      <vt:lpstr>PowerPoint Presentation</vt:lpstr>
      <vt:lpstr>Los adjetivos… </vt:lpstr>
      <vt:lpstr>Recomendaciones: Sigue la frase con… </vt:lpstr>
      <vt:lpstr>Cada quien tiene su gusto</vt:lpstr>
    </vt:vector>
  </TitlesOfParts>
  <Company>WCBOE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5.2 ~ Las artes dramáticas</dc:title>
  <dc:creator>ecrissma</dc:creator>
  <cp:lastModifiedBy>ecrissma</cp:lastModifiedBy>
  <cp:revision>16</cp:revision>
  <dcterms:created xsi:type="dcterms:W3CDTF">2015-01-21T16:50:44Z</dcterms:created>
  <dcterms:modified xsi:type="dcterms:W3CDTF">2015-02-02T14:10:54Z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0x010100D3F2501347A33341B525168FEFA8A890</vt:lpwstr>
  </property>
</Properties>
</file>