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1"/>
  </p:notesMasterIdLst>
  <p:sldIdLst>
    <p:sldId id="257" r:id="rId5"/>
    <p:sldId id="270" r:id="rId6"/>
    <p:sldId id="262" r:id="rId7"/>
    <p:sldId id="281" r:id="rId8"/>
    <p:sldId id="304" r:id="rId9"/>
    <p:sldId id="305" r:id="rId10"/>
    <p:sldId id="259" r:id="rId11"/>
    <p:sldId id="268" r:id="rId12"/>
    <p:sldId id="275" r:id="rId13"/>
    <p:sldId id="287" r:id="rId14"/>
    <p:sldId id="288" r:id="rId15"/>
    <p:sldId id="286" r:id="rId16"/>
    <p:sldId id="302" r:id="rId17"/>
    <p:sldId id="301" r:id="rId18"/>
    <p:sldId id="260" r:id="rId19"/>
    <p:sldId id="279" r:id="rId20"/>
    <p:sldId id="280" r:id="rId21"/>
    <p:sldId id="294" r:id="rId22"/>
    <p:sldId id="293" r:id="rId23"/>
    <p:sldId id="256" r:id="rId24"/>
    <p:sldId id="276" r:id="rId25"/>
    <p:sldId id="266" r:id="rId26"/>
    <p:sldId id="267" r:id="rId27"/>
    <p:sldId id="310" r:id="rId28"/>
    <p:sldId id="291" r:id="rId29"/>
    <p:sldId id="289" r:id="rId30"/>
    <p:sldId id="258" r:id="rId31"/>
    <p:sldId id="269" r:id="rId32"/>
    <p:sldId id="277" r:id="rId33"/>
    <p:sldId id="278" r:id="rId34"/>
    <p:sldId id="292" r:id="rId35"/>
    <p:sldId id="303" r:id="rId36"/>
    <p:sldId id="263" r:id="rId37"/>
    <p:sldId id="282" r:id="rId38"/>
    <p:sldId id="285" r:id="rId39"/>
    <p:sldId id="297" r:id="rId40"/>
    <p:sldId id="306" r:id="rId41"/>
    <p:sldId id="264" r:id="rId42"/>
    <p:sldId id="283" r:id="rId43"/>
    <p:sldId id="284" r:id="rId44"/>
    <p:sldId id="307" r:id="rId45"/>
    <p:sldId id="299" r:id="rId46"/>
    <p:sldId id="298" r:id="rId47"/>
    <p:sldId id="300" r:id="rId48"/>
    <p:sldId id="308" r:id="rId49"/>
    <p:sldId id="309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63" autoAdjust="0"/>
    <p:restoredTop sz="94711" autoAdjust="0"/>
  </p:normalViewPr>
  <p:slideViewPr>
    <p:cSldViewPr>
      <p:cViewPr varScale="1">
        <p:scale>
          <a:sx n="70" d="100"/>
          <a:sy n="70" d="100"/>
        </p:scale>
        <p:origin x="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5A54E-969B-4110-B5D5-27B344134D24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DD29D-8A05-4D6C-8686-FACE7B4B5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5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DD29D-8A05-4D6C-8686-FACE7B4B584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2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1FC84-62FF-4A54-9A16-5FCBDA752E62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DAFE-7922-4B41-B266-FD4482E6A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1FC84-62FF-4A54-9A16-5FCBDA752E62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DAFE-7922-4B41-B266-FD4482E6A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1FC84-62FF-4A54-9A16-5FCBDA752E62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DAFE-7922-4B41-B266-FD4482E6A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1FC84-62FF-4A54-9A16-5FCBDA752E62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DAFE-7922-4B41-B266-FD4482E6A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1FC84-62FF-4A54-9A16-5FCBDA752E62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DAFE-7922-4B41-B266-FD4482E6A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1FC84-62FF-4A54-9A16-5FCBDA752E62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DAFE-7922-4B41-B266-FD4482E6A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1FC84-62FF-4A54-9A16-5FCBDA752E62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DAFE-7922-4B41-B266-FD4482E6A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1FC84-62FF-4A54-9A16-5FCBDA752E62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DAFE-7922-4B41-B266-FD4482E6A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1FC84-62FF-4A54-9A16-5FCBDA752E62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DAFE-7922-4B41-B266-FD4482E6A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1FC84-62FF-4A54-9A16-5FCBDA752E62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DAFE-7922-4B41-B266-FD4482E6A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1FC84-62FF-4A54-9A16-5FCBDA752E62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DAFE-7922-4B41-B266-FD4482E6A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1FC84-62FF-4A54-9A16-5FCBDA752E62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DDAFE-7922-4B41-B266-FD4482E6A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Autofit/>
          </a:bodyPr>
          <a:lstStyle/>
          <a:p>
            <a:r>
              <a:rPr lang="en-US" sz="11500" dirty="0" err="1" smtClean="0"/>
              <a:t>Unos</a:t>
            </a:r>
            <a:r>
              <a:rPr lang="en-US" sz="11500" dirty="0" smtClean="0"/>
              <a:t> </a:t>
            </a:r>
            <a:r>
              <a:rPr lang="en-US" sz="11500" dirty="0" err="1" smtClean="0"/>
              <a:t>estilos</a:t>
            </a:r>
            <a:r>
              <a:rPr lang="en-US" sz="11500" dirty="0" smtClean="0"/>
              <a:t> de arte</a:t>
            </a:r>
            <a:endParaRPr lang="en-US" sz="11500" dirty="0"/>
          </a:p>
        </p:txBody>
      </p:sp>
      <p:pic>
        <p:nvPicPr>
          <p:cNvPr id="15364" name="Picture 4" descr="http://www.artespain.com/wp-content/uploads/exposicion-de-arte-contemporaneo-ch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6125"/>
            <a:ext cx="4667250" cy="3571875"/>
          </a:xfrm>
          <a:prstGeom prst="rect">
            <a:avLst/>
          </a:prstGeom>
          <a:noFill/>
        </p:spPr>
      </p:pic>
      <p:pic>
        <p:nvPicPr>
          <p:cNvPr id="15366" name="Picture 6" descr="http://upload.wikimedia.org/wikipedia/commons/3/3b/Mi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352800"/>
            <a:ext cx="44196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59436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Thomas Jones: The Bard (1774)</a:t>
            </a:r>
            <a:endParaRPr lang="en-US" sz="2800" dirty="0"/>
          </a:p>
        </p:txBody>
      </p:sp>
      <p:pic>
        <p:nvPicPr>
          <p:cNvPr id="1028" name="Picture 4" descr="https://flipsideflorida.files.wordpress.com/2013/03/the-bard-thomas-j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5" y="-9331"/>
            <a:ext cx="9209723" cy="580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f/fb/Anne-Louis_Girodet-Trioson_001.jpg/800px-Anne-Louis_Girodet-Trioson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992"/>
            <a:ext cx="6618054" cy="68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81800" y="2057400"/>
            <a:ext cx="220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Anne-Louis </a:t>
            </a:r>
            <a:r>
              <a:rPr lang="en-US" sz="2400" dirty="0" err="1" smtClean="0"/>
              <a:t>Girodet</a:t>
            </a:r>
            <a:r>
              <a:rPr lang="en-US" sz="2400" dirty="0" smtClean="0"/>
              <a:t> </a:t>
            </a:r>
            <a:r>
              <a:rPr lang="en-US" sz="2400" dirty="0" err="1" smtClean="0"/>
              <a:t>Trioson</a:t>
            </a:r>
            <a:r>
              <a:rPr lang="en-US" sz="2400" dirty="0" smtClean="0"/>
              <a:t>: Receiving the Ghosts of the Fallen French Heroes (~1800)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f/fd/El_Tres_de_Mayo%2C_by_Francisco_de_Goya%2C_from_Prado_thin_black_margin.jpg/1024px-El_Tres_de_Mayo%2C_by_Francisco_de_Goya%2C_from_Prado_thin_black_marg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8499"/>
            <a:ext cx="7772400" cy="599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Francisco Goya: El </a:t>
            </a:r>
            <a:r>
              <a:rPr lang="en-US" sz="2400" dirty="0" err="1" smtClean="0"/>
              <a:t>tres</a:t>
            </a:r>
            <a:r>
              <a:rPr lang="en-US" sz="2400" dirty="0" smtClean="0"/>
              <a:t> de mayo 1808 (1814)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thumb/b/bf/Vicente_L%C3%B3pez_Porta%C3%B1a_-_el_pintor_Francisco_de_Goya.jpg/640px-Vicente_L%C3%B3pez_Porta%C3%B1a_-_el_pintor_Francisco_de_Go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" y="-492126"/>
            <a:ext cx="5953125" cy="73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93039" y="381000"/>
            <a:ext cx="31836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Francisco de Goya</a:t>
            </a:r>
          </a:p>
          <a:p>
            <a:r>
              <a:rPr lang="en-US" sz="2800" dirty="0" smtClean="0"/>
              <a:t>1746 – 1828 </a:t>
            </a:r>
          </a:p>
          <a:p>
            <a:endParaRPr lang="en-US" sz="2800" dirty="0"/>
          </a:p>
          <a:p>
            <a:r>
              <a:rPr lang="en-US" sz="2800" dirty="0" smtClean="0"/>
              <a:t>Un de los </a:t>
            </a:r>
            <a:r>
              <a:rPr lang="en-US" sz="2800" dirty="0" err="1" smtClean="0"/>
              <a:t>pintores</a:t>
            </a:r>
            <a:r>
              <a:rPr lang="en-US" sz="2800" dirty="0" smtClean="0"/>
              <a:t> </a:t>
            </a:r>
            <a:r>
              <a:rPr lang="en-US" sz="2800" dirty="0" err="1" smtClean="0"/>
              <a:t>más</a:t>
            </a:r>
            <a:r>
              <a:rPr lang="en-US" sz="2800" dirty="0" smtClean="0"/>
              <a:t> </a:t>
            </a:r>
            <a:r>
              <a:rPr lang="en-US" sz="2800" dirty="0" err="1" smtClean="0"/>
              <a:t>famosos</a:t>
            </a:r>
            <a:r>
              <a:rPr lang="en-US" sz="2800" dirty="0" smtClean="0"/>
              <a:t> del </a:t>
            </a:r>
            <a:r>
              <a:rPr lang="en-US" sz="2800" dirty="0" err="1" smtClean="0"/>
              <a:t>periodo</a:t>
            </a:r>
            <a:r>
              <a:rPr lang="en-US" sz="2800" dirty="0" smtClean="0"/>
              <a:t> </a:t>
            </a:r>
            <a:r>
              <a:rPr lang="en-US" sz="2800" dirty="0" err="1" smtClean="0"/>
              <a:t>romántico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993039" y="3886200"/>
            <a:ext cx="31509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 </a:t>
            </a:r>
            <a:r>
              <a:rPr lang="en-US" sz="2800" dirty="0" err="1" smtClean="0"/>
              <a:t>maja</a:t>
            </a:r>
            <a:r>
              <a:rPr lang="en-US" sz="2800" dirty="0" smtClean="0"/>
              <a:t> </a:t>
            </a:r>
            <a:r>
              <a:rPr lang="en-US" sz="2800" dirty="0" err="1" smtClean="0"/>
              <a:t>desnuda</a:t>
            </a:r>
            <a:r>
              <a:rPr lang="en-US" sz="2800" dirty="0" smtClean="0"/>
              <a:t>/ La </a:t>
            </a:r>
            <a:r>
              <a:rPr lang="en-US" sz="2800" dirty="0" err="1" smtClean="0"/>
              <a:t>maja</a:t>
            </a:r>
            <a:r>
              <a:rPr lang="en-US" sz="2800" dirty="0" smtClean="0"/>
              <a:t> </a:t>
            </a:r>
            <a:r>
              <a:rPr lang="en-US" sz="2800" dirty="0" err="1" smtClean="0"/>
              <a:t>vestida</a:t>
            </a:r>
            <a:r>
              <a:rPr lang="en-US" sz="2800" dirty="0" smtClean="0"/>
              <a:t> son </a:t>
            </a:r>
            <a:r>
              <a:rPr lang="en-US" sz="2800" dirty="0" err="1" smtClean="0"/>
              <a:t>sus</a:t>
            </a:r>
            <a:r>
              <a:rPr lang="en-US" sz="2800" dirty="0" smtClean="0"/>
              <a:t> </a:t>
            </a:r>
            <a:r>
              <a:rPr lang="en-US" sz="2800" dirty="0" err="1" smtClean="0"/>
              <a:t>cuadros</a:t>
            </a:r>
            <a:r>
              <a:rPr lang="en-US" sz="2800" dirty="0" smtClean="0"/>
              <a:t> </a:t>
            </a:r>
            <a:r>
              <a:rPr lang="en-US" sz="2800" dirty="0" err="1" smtClean="0"/>
              <a:t>más</a:t>
            </a:r>
            <a:r>
              <a:rPr lang="en-US" sz="2800" dirty="0" smtClean="0"/>
              <a:t> </a:t>
            </a:r>
            <a:r>
              <a:rPr lang="en-US" sz="2800" dirty="0" err="1" smtClean="0"/>
              <a:t>famosos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05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upload.wikimedia.org/wikipedia/commons/a/a6/Goya_Maja_ubran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491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50292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Francisco de Goya: La </a:t>
            </a:r>
            <a:r>
              <a:rPr lang="en-US" sz="2800" dirty="0" err="1" smtClean="0"/>
              <a:t>maja</a:t>
            </a:r>
            <a:r>
              <a:rPr lang="en-US" sz="2800" dirty="0"/>
              <a:t> </a:t>
            </a:r>
            <a:r>
              <a:rPr lang="en-US" sz="2800" dirty="0" err="1" smtClean="0"/>
              <a:t>vestida</a:t>
            </a:r>
            <a:r>
              <a:rPr lang="en-US" sz="2800" dirty="0" smtClean="0"/>
              <a:t> (1800-1805)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588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329" y="533400"/>
            <a:ext cx="9144000" cy="1143000"/>
          </a:xfrm>
        </p:spPr>
        <p:txBody>
          <a:bodyPr>
            <a:noAutofit/>
          </a:bodyPr>
          <a:lstStyle/>
          <a:p>
            <a:r>
              <a:rPr lang="en-US" sz="8000" dirty="0" err="1" smtClean="0"/>
              <a:t>Impresionismo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1870-80 </a:t>
            </a:r>
            <a:endParaRPr lang="en-US" sz="8000" dirty="0"/>
          </a:p>
        </p:txBody>
      </p:sp>
      <p:pic>
        <p:nvPicPr>
          <p:cNvPr id="6146" name="Picture 2" descr="http://www.nationalgallery.org.uk/upload/img/monet-water-lily-pond-NG4240-r-ha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94006"/>
            <a:ext cx="7549342" cy="4513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6278562"/>
          </a:xfrm>
        </p:spPr>
        <p:txBody>
          <a:bodyPr>
            <a:noAutofit/>
          </a:bodyPr>
          <a:lstStyle/>
          <a:p>
            <a:r>
              <a:rPr lang="en-US" sz="6600" dirty="0" smtClean="0"/>
              <a:t>Este </a:t>
            </a:r>
            <a:r>
              <a:rPr lang="en-US" sz="6600" dirty="0" err="1" smtClean="0"/>
              <a:t>estilo</a:t>
            </a:r>
            <a:r>
              <a:rPr lang="en-US" sz="6600" dirty="0" smtClean="0"/>
              <a:t> era </a:t>
            </a:r>
            <a:r>
              <a:rPr lang="en-US" sz="6600" dirty="0" err="1" smtClean="0"/>
              <a:t>creado</a:t>
            </a:r>
            <a:r>
              <a:rPr lang="en-US" sz="6600" dirty="0" smtClean="0"/>
              <a:t> en </a:t>
            </a:r>
            <a:r>
              <a:rPr lang="en-US" sz="6600" dirty="0" err="1" smtClean="0"/>
              <a:t>Francia</a:t>
            </a:r>
            <a:r>
              <a:rPr lang="en-US" sz="6600" dirty="0" smtClean="0"/>
              <a:t>. Es un </a:t>
            </a:r>
            <a:r>
              <a:rPr lang="en-US" sz="6600" dirty="0" err="1" smtClean="0"/>
              <a:t>movimiento</a:t>
            </a:r>
            <a:r>
              <a:rPr lang="en-US" sz="6600" dirty="0" smtClean="0"/>
              <a:t> </a:t>
            </a:r>
            <a:r>
              <a:rPr lang="en-US" sz="6600" dirty="0" err="1" smtClean="0"/>
              <a:t>que</a:t>
            </a:r>
            <a:r>
              <a:rPr lang="en-US" sz="6600" dirty="0" smtClean="0"/>
              <a:t> </a:t>
            </a:r>
            <a:r>
              <a:rPr lang="en-US" sz="6600" dirty="0" err="1" smtClean="0"/>
              <a:t>tiene</a:t>
            </a:r>
            <a:r>
              <a:rPr lang="en-US" sz="6600" dirty="0" smtClean="0"/>
              <a:t> un </a:t>
            </a:r>
            <a:r>
              <a:rPr lang="en-US" sz="6600" dirty="0" err="1" smtClean="0"/>
              <a:t>énfasis</a:t>
            </a:r>
            <a:r>
              <a:rPr lang="en-US" sz="6600" dirty="0" smtClean="0"/>
              <a:t> en la </a:t>
            </a:r>
            <a:r>
              <a:rPr lang="en-US" sz="6600" dirty="0" err="1" smtClean="0"/>
              <a:t>luz</a:t>
            </a:r>
            <a:r>
              <a:rPr lang="en-US" sz="6600" dirty="0" smtClean="0"/>
              <a:t>. 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Autofit/>
          </a:bodyPr>
          <a:lstStyle/>
          <a:p>
            <a:r>
              <a:rPr lang="en-US" sz="5400" dirty="0" err="1" smtClean="0"/>
              <a:t>También</a:t>
            </a:r>
            <a:r>
              <a:rPr lang="en-US" sz="5400" dirty="0" smtClean="0"/>
              <a:t>, llama la </a:t>
            </a:r>
            <a:r>
              <a:rPr lang="en-US" sz="5400" dirty="0" err="1" smtClean="0"/>
              <a:t>atención</a:t>
            </a:r>
            <a:r>
              <a:rPr lang="en-US" sz="5400" dirty="0" smtClean="0"/>
              <a:t> al </a:t>
            </a:r>
            <a:r>
              <a:rPr lang="en-US" sz="5400" dirty="0" err="1" smtClean="0"/>
              <a:t>movimiento</a:t>
            </a:r>
            <a:r>
              <a:rPr lang="en-US" sz="5400" dirty="0" smtClean="0"/>
              <a:t> y a los </a:t>
            </a:r>
            <a:r>
              <a:rPr lang="en-US" sz="5400" dirty="0" err="1" smtClean="0"/>
              <a:t>ángulos</a:t>
            </a:r>
            <a:r>
              <a:rPr lang="en-US" sz="5400" dirty="0" smtClean="0"/>
              <a:t>. </a:t>
            </a:r>
            <a:r>
              <a:rPr lang="en-US" sz="5400" dirty="0" err="1" smtClean="0"/>
              <a:t>Caracteristicas</a:t>
            </a:r>
            <a:r>
              <a:rPr lang="en-US" sz="5400" dirty="0" smtClean="0"/>
              <a:t> </a:t>
            </a:r>
            <a:r>
              <a:rPr lang="en-US" sz="5400" dirty="0" err="1" smtClean="0"/>
              <a:t>incluyen</a:t>
            </a:r>
            <a:r>
              <a:rPr lang="en-US" sz="5400" dirty="0" smtClean="0"/>
              <a:t> </a:t>
            </a:r>
            <a:r>
              <a:rPr lang="en-US" sz="5400" dirty="0" err="1" smtClean="0"/>
              <a:t>pinceladas</a:t>
            </a:r>
            <a:r>
              <a:rPr lang="en-US" sz="5400" dirty="0" smtClean="0"/>
              <a:t> </a:t>
            </a:r>
            <a:r>
              <a:rPr lang="en-US" sz="5400" dirty="0" err="1" smtClean="0"/>
              <a:t>pequenas</a:t>
            </a:r>
            <a:r>
              <a:rPr lang="en-US" sz="5400" dirty="0" smtClean="0"/>
              <a:t> y </a:t>
            </a:r>
            <a:r>
              <a:rPr lang="en-US" sz="5400" dirty="0" err="1" smtClean="0"/>
              <a:t>delgadas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3/3e/Joaquin_Sorolla_Ninos_A_La_Orilla_Del_M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886"/>
            <a:ext cx="7162800" cy="530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5696857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Joaquín Sorolla: Niños a la Orilla del Mar (1903) (España)</a:t>
            </a:r>
            <a:endParaRPr lang="es-MX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9/9a/Hacienda_La_Fortu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2" y="-152400"/>
            <a:ext cx="8766256" cy="534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55626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Francisco </a:t>
            </a:r>
            <a:r>
              <a:rPr lang="es-MX" sz="2800" dirty="0" err="1" smtClean="0"/>
              <a:t>Oller</a:t>
            </a:r>
            <a:r>
              <a:rPr lang="es-MX" sz="2800" dirty="0" smtClean="0"/>
              <a:t>: Hacienda la fortuna (1885) Puerto Rico</a:t>
            </a:r>
            <a:endParaRPr lang="es-MX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tnaz.com/wp-content/uploads/2013/02/art-styles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dirty="0" err="1" smtClean="0"/>
              <a:t>Realismo</a:t>
            </a:r>
            <a:r>
              <a:rPr lang="en-US" sz="11500" dirty="0" smtClean="0"/>
              <a:t> </a:t>
            </a:r>
            <a:endParaRPr lang="en-US" sz="11500" dirty="0"/>
          </a:p>
        </p:txBody>
      </p:sp>
      <p:pic>
        <p:nvPicPr>
          <p:cNvPr id="12292" name="Picture 4" descr="http://upload.wikimedia.org/wikipedia/commons/9/94/Gustave_Courbet_auto-retra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935" y="1676400"/>
            <a:ext cx="7354665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5592762"/>
          </a:xfrm>
        </p:spPr>
        <p:txBody>
          <a:bodyPr>
            <a:noAutofit/>
          </a:bodyPr>
          <a:lstStyle/>
          <a:p>
            <a:r>
              <a:rPr lang="en-US" sz="8000" dirty="0" err="1" smtClean="0"/>
              <a:t>Intenta</a:t>
            </a:r>
            <a:r>
              <a:rPr lang="en-US" sz="8000" dirty="0" smtClean="0"/>
              <a:t> </a:t>
            </a:r>
            <a:r>
              <a:rPr lang="en-US" sz="8000" dirty="0" err="1" smtClean="0"/>
              <a:t>mostrar</a:t>
            </a:r>
            <a:r>
              <a:rPr lang="en-US" sz="8000" dirty="0" smtClean="0"/>
              <a:t> </a:t>
            </a:r>
            <a:r>
              <a:rPr lang="en-US" sz="8000" dirty="0" err="1" smtClean="0"/>
              <a:t>objetos</a:t>
            </a:r>
            <a:r>
              <a:rPr lang="en-US" sz="8000" dirty="0" smtClean="0"/>
              <a:t> o personas en </a:t>
            </a:r>
            <a:r>
              <a:rPr lang="en-US" sz="8000" dirty="0" err="1" smtClean="0"/>
              <a:t>una</a:t>
            </a:r>
            <a:r>
              <a:rPr lang="en-US" sz="8000" dirty="0" smtClean="0"/>
              <a:t> </a:t>
            </a:r>
            <a:r>
              <a:rPr lang="en-US" sz="8000" dirty="0" err="1" smtClean="0"/>
              <a:t>manera</a:t>
            </a:r>
            <a:r>
              <a:rPr lang="en-US" sz="8000" dirty="0" smtClean="0"/>
              <a:t>  exacta. 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>
            <a:noAutofit/>
          </a:bodyPr>
          <a:lstStyle/>
          <a:p>
            <a:r>
              <a:rPr lang="en-US" sz="8000" dirty="0" smtClean="0"/>
              <a:t>El </a:t>
            </a:r>
            <a:r>
              <a:rPr lang="en-US" sz="8000" dirty="0" err="1" smtClean="0"/>
              <a:t>realismo</a:t>
            </a:r>
            <a:r>
              <a:rPr lang="en-US" sz="8000" dirty="0" smtClean="0"/>
              <a:t> en el </a:t>
            </a:r>
            <a:r>
              <a:rPr lang="en-US" sz="8000" dirty="0" err="1" smtClean="0"/>
              <a:t>siglo</a:t>
            </a:r>
            <a:r>
              <a:rPr lang="en-US" sz="8000" dirty="0" smtClean="0"/>
              <a:t> XIX </a:t>
            </a:r>
            <a:r>
              <a:rPr lang="en-US" sz="8000" dirty="0" err="1" smtClean="0"/>
              <a:t>usa</a:t>
            </a:r>
            <a:r>
              <a:rPr lang="en-US" sz="8000" dirty="0" smtClean="0"/>
              <a:t> </a:t>
            </a:r>
            <a:r>
              <a:rPr lang="en-US" sz="8000" dirty="0" err="1" smtClean="0"/>
              <a:t>cosas</a:t>
            </a:r>
            <a:r>
              <a:rPr lang="en-US" sz="8000" dirty="0" smtClean="0"/>
              <a:t> y </a:t>
            </a:r>
            <a:r>
              <a:rPr lang="en-US" sz="8000" dirty="0" err="1" smtClean="0"/>
              <a:t>objetos</a:t>
            </a:r>
            <a:r>
              <a:rPr lang="en-US" sz="8000" dirty="0" smtClean="0"/>
              <a:t> de la </a:t>
            </a:r>
            <a:r>
              <a:rPr lang="en-US" sz="8000" dirty="0" err="1" smtClean="0"/>
              <a:t>vida</a:t>
            </a:r>
            <a:r>
              <a:rPr lang="en-US" sz="8000" dirty="0" smtClean="0"/>
              <a:t>.</a:t>
            </a:r>
            <a:endParaRPr lang="en-US" sz="8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50838"/>
            <a:ext cx="8229600" cy="5897562"/>
          </a:xfrm>
        </p:spPr>
        <p:txBody>
          <a:bodyPr>
            <a:noAutofit/>
          </a:bodyPr>
          <a:lstStyle/>
          <a:p>
            <a:r>
              <a:rPr lang="en-US" sz="6000" dirty="0" err="1" smtClean="0"/>
              <a:t>Empezó</a:t>
            </a:r>
            <a:r>
              <a:rPr lang="en-US" sz="6000" dirty="0" smtClean="0"/>
              <a:t> </a:t>
            </a:r>
            <a:r>
              <a:rPr lang="en-US" sz="6000" dirty="0" err="1" smtClean="0"/>
              <a:t>en</a:t>
            </a:r>
            <a:r>
              <a:rPr lang="en-US" sz="6000" dirty="0" smtClean="0"/>
              <a:t> </a:t>
            </a:r>
            <a:r>
              <a:rPr lang="en-US" sz="6000" dirty="0" err="1" smtClean="0"/>
              <a:t>Francia</a:t>
            </a:r>
            <a:r>
              <a:rPr lang="en-US" sz="6000" dirty="0" smtClean="0"/>
              <a:t> </a:t>
            </a:r>
            <a:r>
              <a:rPr lang="en-US" sz="6000" dirty="0" err="1" smtClean="0"/>
              <a:t>después</a:t>
            </a:r>
            <a:r>
              <a:rPr lang="en-US" sz="6000" dirty="0" smtClean="0"/>
              <a:t> de la </a:t>
            </a:r>
            <a:r>
              <a:rPr lang="en-US" sz="6000" dirty="0" err="1" smtClean="0"/>
              <a:t>revolución</a:t>
            </a:r>
            <a:r>
              <a:rPr lang="en-US" sz="6000" dirty="0" smtClean="0"/>
              <a:t> de 1848. Era </a:t>
            </a:r>
            <a:r>
              <a:rPr lang="en-US" sz="6000" dirty="0" err="1" smtClean="0"/>
              <a:t>una</a:t>
            </a:r>
            <a:r>
              <a:rPr lang="en-US" sz="6000" dirty="0" smtClean="0"/>
              <a:t> </a:t>
            </a:r>
            <a:r>
              <a:rPr lang="en-US" sz="6000" dirty="0" err="1" smtClean="0"/>
              <a:t>reacción</a:t>
            </a:r>
            <a:r>
              <a:rPr lang="en-US" sz="6000" dirty="0" smtClean="0"/>
              <a:t> al </a:t>
            </a:r>
            <a:r>
              <a:rPr lang="en-US" sz="6000" dirty="0" err="1" smtClean="0"/>
              <a:t>romanticismo</a:t>
            </a:r>
            <a:r>
              <a:rPr lang="en-US" sz="6000" dirty="0" smtClean="0"/>
              <a:t> y el </a:t>
            </a:r>
            <a:r>
              <a:rPr lang="en-US" sz="6000" dirty="0" err="1" smtClean="0"/>
              <a:t>renacimiento</a:t>
            </a:r>
            <a:r>
              <a:rPr lang="en-US" sz="6000" dirty="0" smtClean="0"/>
              <a:t>.</a:t>
            </a:r>
            <a:endParaRPr lang="en-US" sz="6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://upload.wikimedia.org/wikipedia/commons/thumb/7/7b/Fusilamiento_de_Torrijos_%28Gisbert%29.jpg/1920px-Fusilamiento_de_Torrijos_%28Gisbert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60172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5626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Antonio </a:t>
            </a:r>
            <a:r>
              <a:rPr lang="es-MX" sz="2800" dirty="0" err="1" smtClean="0"/>
              <a:t>Gisbert</a:t>
            </a:r>
            <a:r>
              <a:rPr lang="es-MX" sz="2800" dirty="0" smtClean="0"/>
              <a:t>: Fusilamiento de Torrijos (1888)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589130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painisculture.com/export/sites/cultura/multimedia/galerias/obras_excelencia/dibujo_margarita_tornera_museo_teatro_mues01006.jpg_13069730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4450"/>
            <a:ext cx="9151304" cy="50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2943" y="5239657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Amalio Fernández: </a:t>
            </a:r>
          </a:p>
          <a:p>
            <a:pPr algn="ctr"/>
            <a:r>
              <a:rPr lang="es-MX" sz="2800" dirty="0" smtClean="0"/>
              <a:t>Margarita la Tornera (1911)</a:t>
            </a:r>
            <a:endParaRPr lang="es-MX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3/37/Do%C3%B1a_Isabel_la_Cat%C3%B3lica_dictando_su_testamento_(Rosales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61902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5638800"/>
            <a:ext cx="708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Eduardo Rosales: Doña Isabel la </a:t>
            </a:r>
            <a:r>
              <a:rPr lang="es-MX" dirty="0" err="1" smtClean="0"/>
              <a:t>Catolica</a:t>
            </a:r>
            <a:r>
              <a:rPr lang="es-MX" dirty="0" smtClean="0"/>
              <a:t> dictando su testamento (1864)</a:t>
            </a:r>
            <a:endParaRPr lang="es-MX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332"/>
            <a:ext cx="8229600" cy="1600200"/>
          </a:xfrm>
        </p:spPr>
        <p:txBody>
          <a:bodyPr>
            <a:noAutofit/>
          </a:bodyPr>
          <a:lstStyle/>
          <a:p>
            <a:r>
              <a:rPr lang="en-US" sz="9600" dirty="0" err="1" smtClean="0"/>
              <a:t>Cubismo</a:t>
            </a:r>
            <a:r>
              <a:rPr lang="en-US" sz="9600" dirty="0" smtClean="0"/>
              <a:t> 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>1907-1914</a:t>
            </a:r>
            <a:endParaRPr lang="en-US" sz="5400" dirty="0"/>
          </a:p>
        </p:txBody>
      </p:sp>
      <p:pic>
        <p:nvPicPr>
          <p:cNvPr id="8194" name="Picture 2" descr="http://www.artyfactory.com/art_appreciation/art_movements/art-movements/cubism/picasso_cub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0484"/>
            <a:ext cx="4343400" cy="3659316"/>
          </a:xfrm>
          <a:prstGeom prst="rect">
            <a:avLst/>
          </a:prstGeom>
          <a:noFill/>
        </p:spPr>
      </p:pic>
      <p:pic>
        <p:nvPicPr>
          <p:cNvPr id="8196" name="Picture 4" descr="http://pablo-picasso.paintings.name/images/picasso-femme-en-pleu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133600"/>
            <a:ext cx="3553038" cy="4497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286" y="533400"/>
            <a:ext cx="5715000" cy="5745162"/>
          </a:xfrm>
        </p:spPr>
        <p:txBody>
          <a:bodyPr>
            <a:noAutofit/>
          </a:bodyPr>
          <a:lstStyle/>
          <a:p>
            <a:r>
              <a:rPr lang="en-US" sz="9600" dirty="0" smtClean="0"/>
              <a:t>Pablo Picasso era el </a:t>
            </a:r>
            <a:r>
              <a:rPr lang="en-US" sz="9600" dirty="0" err="1" smtClean="0"/>
              <a:t>fundador</a:t>
            </a:r>
            <a:r>
              <a:rPr lang="en-US" sz="9600" dirty="0" smtClean="0"/>
              <a:t>. </a:t>
            </a:r>
            <a:endParaRPr lang="en-US" sz="9600" dirty="0"/>
          </a:p>
        </p:txBody>
      </p:sp>
      <p:pic>
        <p:nvPicPr>
          <p:cNvPr id="1026" name="Picture 2" descr="http://www.apartfrommyart.com/wp-content/uploads/2013/05/pablo-picas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19288"/>
            <a:ext cx="38100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3238"/>
            <a:ext cx="9144000" cy="5821362"/>
          </a:xfrm>
        </p:spPr>
        <p:txBody>
          <a:bodyPr>
            <a:noAutofit/>
          </a:bodyPr>
          <a:lstStyle/>
          <a:p>
            <a:r>
              <a:rPr lang="en-US" sz="6600" dirty="0" smtClean="0"/>
              <a:t>Es un </a:t>
            </a:r>
            <a:r>
              <a:rPr lang="en-US" sz="6600" dirty="0" err="1" smtClean="0"/>
              <a:t>movimiento</a:t>
            </a:r>
            <a:r>
              <a:rPr lang="en-US" sz="6600" dirty="0" smtClean="0"/>
              <a:t> “avant-garde.” En </a:t>
            </a:r>
            <a:r>
              <a:rPr lang="en-US" sz="6600" dirty="0" err="1" smtClean="0"/>
              <a:t>otras</a:t>
            </a:r>
            <a:r>
              <a:rPr lang="en-US" sz="6600" dirty="0" smtClean="0"/>
              <a:t> </a:t>
            </a:r>
            <a:r>
              <a:rPr lang="en-US" sz="6600" dirty="0" err="1" smtClean="0"/>
              <a:t>palabras</a:t>
            </a:r>
            <a:r>
              <a:rPr lang="en-US" sz="6600" dirty="0" smtClean="0"/>
              <a:t> es un </a:t>
            </a:r>
            <a:r>
              <a:rPr lang="en-US" sz="6600" dirty="0" err="1" smtClean="0"/>
              <a:t>tiempo</a:t>
            </a:r>
            <a:r>
              <a:rPr lang="en-US" sz="6600" dirty="0" smtClean="0"/>
              <a:t> </a:t>
            </a:r>
            <a:r>
              <a:rPr lang="en-US" sz="6600" dirty="0" err="1" smtClean="0"/>
              <a:t>para</a:t>
            </a:r>
            <a:r>
              <a:rPr lang="en-US" sz="6600" dirty="0" smtClean="0"/>
              <a:t> </a:t>
            </a:r>
            <a:r>
              <a:rPr lang="en-US" sz="6600" dirty="0" err="1" smtClean="0"/>
              <a:t>experimentar</a:t>
            </a:r>
            <a:r>
              <a:rPr lang="en-US" sz="6600" dirty="0" smtClean="0"/>
              <a:t> con </a:t>
            </a:r>
            <a:r>
              <a:rPr lang="en-US" sz="6600" dirty="0" err="1" smtClean="0"/>
              <a:t>las</a:t>
            </a:r>
            <a:r>
              <a:rPr lang="en-US" sz="6600" dirty="0" smtClean="0"/>
              <a:t> </a:t>
            </a:r>
            <a:r>
              <a:rPr lang="en-US" sz="6600" dirty="0" err="1" smtClean="0"/>
              <a:t>formas</a:t>
            </a:r>
            <a:r>
              <a:rPr lang="en-US" sz="6600" dirty="0" smtClean="0"/>
              <a:t>.</a:t>
            </a:r>
            <a:endParaRPr lang="en-US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 err="1" smtClean="0"/>
              <a:t>Barroco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err="1" smtClean="0"/>
              <a:t>siglo</a:t>
            </a:r>
            <a:r>
              <a:rPr lang="en-US" sz="6600" dirty="0" smtClean="0"/>
              <a:t> 17-18 </a:t>
            </a:r>
            <a:endParaRPr lang="en-US" sz="6600" dirty="0"/>
          </a:p>
        </p:txBody>
      </p:sp>
      <p:pic>
        <p:nvPicPr>
          <p:cNvPr id="5122" name="Picture 2" descr="http://faculty.evansville.edu/rl29/art105/img/velazquez_menin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743" y="2362200"/>
            <a:ext cx="5943600" cy="4296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7040562"/>
          </a:xfrm>
        </p:spPr>
        <p:txBody>
          <a:bodyPr>
            <a:noAutofit/>
          </a:bodyPr>
          <a:lstStyle/>
          <a:p>
            <a:r>
              <a:rPr lang="en-US" sz="6600" dirty="0" err="1" smtClean="0"/>
              <a:t>Cubismo</a:t>
            </a:r>
            <a:r>
              <a:rPr lang="en-US" sz="6600" dirty="0" smtClean="0"/>
              <a:t> es </a:t>
            </a:r>
            <a:r>
              <a:rPr lang="en-US" sz="6600" dirty="0" err="1" smtClean="0"/>
              <a:t>considera</a:t>
            </a:r>
            <a:r>
              <a:rPr lang="en-US" sz="6600" dirty="0" smtClean="0"/>
              <a:t> el </a:t>
            </a:r>
            <a:r>
              <a:rPr lang="en-US" sz="6600" dirty="0" err="1" smtClean="0"/>
              <a:t>movimiento</a:t>
            </a:r>
            <a:r>
              <a:rPr lang="en-US" sz="6600" dirty="0" smtClean="0"/>
              <a:t> lo </a:t>
            </a:r>
            <a:r>
              <a:rPr lang="en-US" sz="6600" dirty="0" err="1" smtClean="0"/>
              <a:t>más</a:t>
            </a:r>
            <a:r>
              <a:rPr lang="en-US" sz="6600" dirty="0" smtClean="0"/>
              <a:t> </a:t>
            </a:r>
            <a:r>
              <a:rPr lang="en-US" sz="6600" dirty="0" err="1" smtClean="0"/>
              <a:t>influyente</a:t>
            </a:r>
            <a:r>
              <a:rPr lang="en-US" sz="6600" dirty="0" smtClean="0"/>
              <a:t> para el </a:t>
            </a:r>
            <a:r>
              <a:rPr lang="en-US" sz="6600" dirty="0" err="1" smtClean="0"/>
              <a:t>siglo</a:t>
            </a:r>
            <a:r>
              <a:rPr lang="en-US" sz="6600" dirty="0" smtClean="0"/>
              <a:t> XX.</a:t>
            </a:r>
            <a:endParaRPr lang="en-US" sz="6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052" y="4847771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Pablo Picasso: Guernica (1937) España</a:t>
            </a:r>
            <a:endParaRPr lang="es-MX" sz="3200" dirty="0"/>
          </a:p>
        </p:txBody>
      </p:sp>
      <p:pic>
        <p:nvPicPr>
          <p:cNvPr id="8194" name="Picture 2" descr="http://upload.wikimedia.org/wikipedia/en/7/74/PicassoGuern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5552"/>
            <a:ext cx="8860905" cy="39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1676400"/>
            <a:ext cx="4191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Juan Gris: </a:t>
            </a:r>
            <a:r>
              <a:rPr lang="es-MX" sz="3200" dirty="0" err="1" smtClean="0"/>
              <a:t>Still</a:t>
            </a:r>
            <a:r>
              <a:rPr lang="es-MX" sz="3200" dirty="0" smtClean="0"/>
              <a:t> </a:t>
            </a:r>
            <a:r>
              <a:rPr lang="es-MX" sz="3200" dirty="0" err="1" smtClean="0"/>
              <a:t>life</a:t>
            </a:r>
            <a:r>
              <a:rPr lang="es-MX" sz="3200" dirty="0" smtClean="0"/>
              <a:t> </a:t>
            </a:r>
            <a:r>
              <a:rPr lang="es-MX" sz="3200" dirty="0" err="1" smtClean="0"/>
              <a:t>with</a:t>
            </a:r>
            <a:r>
              <a:rPr lang="es-MX" sz="3200" dirty="0" smtClean="0"/>
              <a:t> a </a:t>
            </a:r>
            <a:r>
              <a:rPr lang="es-MX" sz="3200" dirty="0" err="1" smtClean="0"/>
              <a:t>checkered</a:t>
            </a:r>
            <a:r>
              <a:rPr lang="es-MX" sz="3200" dirty="0" smtClean="0"/>
              <a:t> </a:t>
            </a:r>
            <a:r>
              <a:rPr lang="es-MX" sz="3200" dirty="0" err="1" smtClean="0"/>
              <a:t>tablecloth</a:t>
            </a:r>
            <a:r>
              <a:rPr lang="es-MX" sz="3200" dirty="0" smtClean="0"/>
              <a:t> (1915) España</a:t>
            </a:r>
          </a:p>
          <a:p>
            <a:endParaRPr lang="es-MX" sz="3200" dirty="0"/>
          </a:p>
          <a:p>
            <a:r>
              <a:rPr lang="es-MX" sz="3200" dirty="0" smtClean="0"/>
              <a:t>(Vendió este cuadro por $56 millones en 2014)</a:t>
            </a:r>
            <a:endParaRPr lang="es-MX" sz="3200" dirty="0"/>
          </a:p>
        </p:txBody>
      </p:sp>
      <p:pic>
        <p:nvPicPr>
          <p:cNvPr id="7172" name="Picture 4" descr="http://upload.wikimedia.org/wikipedia/commons/thumb/f/fa/Juan_Gris_-_Nature_morte_%C3%A0_la_nappe_%C3%A0_carreaux.jpg/800px-Juan_Gris_-_Nature_morte_%C3%A0_la_nappe_%C3%A0_carre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09600"/>
            <a:ext cx="4232932" cy="557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405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err="1" smtClean="0"/>
              <a:t>Abstracto</a:t>
            </a: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6000" dirty="0" err="1" smtClean="0"/>
              <a:t>siglo</a:t>
            </a:r>
            <a:r>
              <a:rPr lang="en-US" sz="6000" dirty="0" smtClean="0"/>
              <a:t> XX </a:t>
            </a:r>
            <a:endParaRPr lang="en-US" sz="8800" dirty="0"/>
          </a:p>
        </p:txBody>
      </p:sp>
      <p:pic>
        <p:nvPicPr>
          <p:cNvPr id="13314" name="Picture 2" descr="http://erutherford.global2.vic.edu.au/files/2011/06/Screen-shot-2011-06-30-at-3.17.46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6999"/>
            <a:ext cx="25431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dailyartfixx.com/wp-content/uploads/2010/04/Harlequins-Carnival-Joan-Miro-19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40134"/>
            <a:ext cx="5823308" cy="41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54762"/>
          </a:xfrm>
        </p:spPr>
        <p:txBody>
          <a:bodyPr>
            <a:noAutofit/>
          </a:bodyPr>
          <a:lstStyle/>
          <a:p>
            <a:r>
              <a:rPr lang="en-US" sz="6600" dirty="0" err="1" smtClean="0"/>
              <a:t>Es</a:t>
            </a:r>
            <a:r>
              <a:rPr lang="en-US" sz="6600" dirty="0" smtClean="0"/>
              <a:t> un </a:t>
            </a:r>
            <a:r>
              <a:rPr lang="en-US" sz="6600" dirty="0" err="1" smtClean="0"/>
              <a:t>estilo</a:t>
            </a:r>
            <a:r>
              <a:rPr lang="en-US" sz="6600" dirty="0" smtClean="0"/>
              <a:t> </a:t>
            </a:r>
            <a:r>
              <a:rPr lang="en-US" sz="6600" dirty="0" err="1" smtClean="0"/>
              <a:t>exagerado</a:t>
            </a:r>
            <a:r>
              <a:rPr lang="en-US" sz="6600" dirty="0" smtClean="0"/>
              <a:t> o </a:t>
            </a:r>
            <a:r>
              <a:rPr lang="en-US" sz="6600" dirty="0" err="1" smtClean="0"/>
              <a:t>distorsionado</a:t>
            </a:r>
            <a:r>
              <a:rPr lang="en-US" sz="6600" dirty="0" smtClean="0"/>
              <a:t>. No </a:t>
            </a:r>
            <a:r>
              <a:rPr lang="en-US" sz="6600" dirty="0" err="1" smtClean="0"/>
              <a:t>es</a:t>
            </a:r>
            <a:r>
              <a:rPr lang="en-US" sz="6600" dirty="0" smtClean="0"/>
              <a:t> </a:t>
            </a:r>
            <a:r>
              <a:rPr lang="en-US" sz="6600" dirty="0" err="1" smtClean="0"/>
              <a:t>necesario</a:t>
            </a:r>
            <a:r>
              <a:rPr lang="en-US" sz="6600" dirty="0" smtClean="0"/>
              <a:t> para </a:t>
            </a:r>
            <a:r>
              <a:rPr lang="en-US" sz="6600" dirty="0" err="1" smtClean="0"/>
              <a:t>dibujar</a:t>
            </a:r>
            <a:r>
              <a:rPr lang="en-US" sz="6600" dirty="0" smtClean="0"/>
              <a:t> </a:t>
            </a:r>
            <a:r>
              <a:rPr lang="en-US" sz="6600" dirty="0" err="1" smtClean="0"/>
              <a:t>una</a:t>
            </a:r>
            <a:r>
              <a:rPr lang="en-US" sz="6600" dirty="0" smtClean="0"/>
              <a:t> persona o un </a:t>
            </a:r>
            <a:r>
              <a:rPr lang="en-US" sz="6600" dirty="0" err="1" smtClean="0"/>
              <a:t>objeto</a:t>
            </a:r>
            <a:r>
              <a:rPr lang="en-US" sz="6600" dirty="0" smtClean="0"/>
              <a:t>. </a:t>
            </a:r>
            <a:endParaRPr lang="en-US" sz="6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83362"/>
          </a:xfrm>
        </p:spPr>
        <p:txBody>
          <a:bodyPr>
            <a:noAutofit/>
          </a:bodyPr>
          <a:lstStyle/>
          <a:p>
            <a:r>
              <a:rPr lang="en-US" sz="8000" dirty="0" smtClean="0"/>
              <a:t>Para </a:t>
            </a:r>
            <a:r>
              <a:rPr lang="en-US" sz="8000" dirty="0" err="1" smtClean="0"/>
              <a:t>algunos</a:t>
            </a:r>
            <a:r>
              <a:rPr lang="en-US" sz="8000" dirty="0" smtClean="0"/>
              <a:t> </a:t>
            </a:r>
            <a:r>
              <a:rPr lang="en-US" sz="8000" dirty="0" err="1" smtClean="0"/>
              <a:t>artistas</a:t>
            </a:r>
            <a:r>
              <a:rPr lang="en-US" sz="8000" dirty="0" smtClean="0"/>
              <a:t>, los </a:t>
            </a:r>
            <a:r>
              <a:rPr lang="en-US" sz="8000" dirty="0" err="1" smtClean="0"/>
              <a:t>colores</a:t>
            </a:r>
            <a:r>
              <a:rPr lang="en-US" sz="8000" dirty="0" smtClean="0"/>
              <a:t> </a:t>
            </a:r>
            <a:r>
              <a:rPr lang="en-US" sz="8000" dirty="0" err="1" smtClean="0"/>
              <a:t>representan</a:t>
            </a:r>
            <a:r>
              <a:rPr lang="en-US" sz="8000" dirty="0" smtClean="0"/>
              <a:t> </a:t>
            </a:r>
            <a:r>
              <a:rPr lang="en-US" sz="8000" dirty="0" err="1" smtClean="0"/>
              <a:t>las</a:t>
            </a:r>
            <a:r>
              <a:rPr lang="en-US" sz="8000" dirty="0" smtClean="0"/>
              <a:t> </a:t>
            </a:r>
            <a:r>
              <a:rPr lang="en-US" sz="8000" dirty="0" err="1" smtClean="0"/>
              <a:t>emociones</a:t>
            </a:r>
            <a:r>
              <a:rPr lang="en-US" sz="8000" dirty="0" smtClean="0"/>
              <a:t>. </a:t>
            </a:r>
            <a:endParaRPr lang="en-US" sz="8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0200" y="1219200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Joan Miró: </a:t>
            </a:r>
            <a:r>
              <a:rPr lang="es-MX" sz="3600" dirty="0" err="1" smtClean="0"/>
              <a:t>Singing</a:t>
            </a:r>
            <a:r>
              <a:rPr lang="es-MX" sz="3600" dirty="0" smtClean="0"/>
              <a:t> </a:t>
            </a:r>
            <a:r>
              <a:rPr lang="es-MX" sz="3600" dirty="0" err="1" smtClean="0"/>
              <a:t>Fish</a:t>
            </a:r>
            <a:r>
              <a:rPr lang="es-MX" sz="3600" dirty="0" smtClean="0"/>
              <a:t> (España) </a:t>
            </a:r>
            <a:endParaRPr lang="es-MX" sz="3600" dirty="0"/>
          </a:p>
        </p:txBody>
      </p:sp>
      <p:pic>
        <p:nvPicPr>
          <p:cNvPr id="11268" name="Picture 4" descr="Singing Fish Joan Mi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7714"/>
            <a:ext cx="4648200" cy="664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ight Fishing at Antibes, 1939 by Pablo Picas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286"/>
            <a:ext cx="7366913" cy="438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5056" y="5007429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Pablo Picasso: </a:t>
            </a:r>
            <a:r>
              <a:rPr lang="es-MX" sz="3200" dirty="0" err="1" smtClean="0"/>
              <a:t>Night</a:t>
            </a:r>
            <a:r>
              <a:rPr lang="es-MX" sz="3200" dirty="0" smtClean="0"/>
              <a:t> </a:t>
            </a:r>
            <a:r>
              <a:rPr lang="es-MX" sz="3200" dirty="0" err="1" smtClean="0"/>
              <a:t>Fishing</a:t>
            </a:r>
            <a:r>
              <a:rPr lang="es-MX" sz="3200" dirty="0" smtClean="0"/>
              <a:t> at </a:t>
            </a:r>
            <a:r>
              <a:rPr lang="es-MX" sz="3200" dirty="0" err="1" smtClean="0"/>
              <a:t>Antibes</a:t>
            </a:r>
            <a:r>
              <a:rPr lang="es-MX" sz="3200" dirty="0" smtClean="0"/>
              <a:t> (1939) España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629891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err="1" smtClean="0"/>
              <a:t>Surrealismo</a:t>
            </a: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6600" dirty="0" smtClean="0"/>
              <a:t>(</a:t>
            </a:r>
            <a:r>
              <a:rPr lang="en-US" sz="6600" dirty="0" err="1" smtClean="0"/>
              <a:t>siglo</a:t>
            </a:r>
            <a:r>
              <a:rPr lang="en-US" sz="6600" dirty="0" smtClean="0"/>
              <a:t> XX) </a:t>
            </a:r>
            <a:endParaRPr lang="en-US" sz="11500" dirty="0"/>
          </a:p>
        </p:txBody>
      </p:sp>
      <p:pic>
        <p:nvPicPr>
          <p:cNvPr id="2050" name="Picture 2" descr="http://www.philipcoppens.com/dali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11774"/>
            <a:ext cx="6629400" cy="4715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6202362"/>
          </a:xfrm>
        </p:spPr>
        <p:txBody>
          <a:bodyPr>
            <a:noAutofit/>
          </a:bodyPr>
          <a:lstStyle/>
          <a:p>
            <a:r>
              <a:rPr lang="en-US" sz="8000" dirty="0" err="1" smtClean="0"/>
              <a:t>Combina</a:t>
            </a:r>
            <a:r>
              <a:rPr lang="en-US" sz="8000" dirty="0" smtClean="0"/>
              <a:t> la </a:t>
            </a:r>
            <a:r>
              <a:rPr lang="en-US" sz="8000" dirty="0" err="1" smtClean="0"/>
              <a:t>vida</a:t>
            </a:r>
            <a:r>
              <a:rPr lang="en-US" sz="8000" dirty="0" smtClean="0"/>
              <a:t> y los </a:t>
            </a:r>
            <a:r>
              <a:rPr lang="en-US" sz="8000" dirty="0" err="1" smtClean="0"/>
              <a:t>sueños</a:t>
            </a:r>
            <a:r>
              <a:rPr lang="en-US" sz="8000" dirty="0" smtClean="0"/>
              <a:t>. Era un </a:t>
            </a:r>
            <a:r>
              <a:rPr lang="en-US" sz="8000" dirty="0" err="1" smtClean="0"/>
              <a:t>movimiento</a:t>
            </a:r>
            <a:r>
              <a:rPr lang="en-US" sz="8000" dirty="0" smtClean="0"/>
              <a:t> cultural. </a:t>
            </a:r>
            <a:endParaRPr lang="en-US" sz="8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7038"/>
            <a:ext cx="9144000" cy="5745162"/>
          </a:xfrm>
        </p:spPr>
        <p:txBody>
          <a:bodyPr>
            <a:noAutofit/>
          </a:bodyPr>
          <a:lstStyle/>
          <a:p>
            <a:r>
              <a:rPr lang="en-US" sz="6000" dirty="0" smtClean="0"/>
              <a:t>Es un </a:t>
            </a:r>
            <a:r>
              <a:rPr lang="en-US" sz="6000" dirty="0" err="1" smtClean="0"/>
              <a:t>estilo</a:t>
            </a:r>
            <a:r>
              <a:rPr lang="en-US" sz="6000" dirty="0" smtClean="0"/>
              <a:t> </a:t>
            </a:r>
            <a:r>
              <a:rPr lang="en-US" sz="6000" dirty="0" err="1" smtClean="0"/>
              <a:t>que</a:t>
            </a:r>
            <a:r>
              <a:rPr lang="en-US" sz="6000" dirty="0" smtClean="0"/>
              <a:t> </a:t>
            </a:r>
            <a:r>
              <a:rPr lang="en-US" sz="6000" dirty="0" err="1" smtClean="0"/>
              <a:t>exagera</a:t>
            </a:r>
            <a:r>
              <a:rPr lang="en-US" sz="6000" dirty="0" smtClean="0"/>
              <a:t> los </a:t>
            </a:r>
            <a:r>
              <a:rPr lang="en-US" sz="6000" dirty="0" err="1" smtClean="0"/>
              <a:t>movimientos</a:t>
            </a:r>
            <a:r>
              <a:rPr lang="en-US" sz="6000" dirty="0" smtClean="0"/>
              <a:t> y los </a:t>
            </a:r>
            <a:r>
              <a:rPr lang="en-US" sz="6000" dirty="0" err="1" smtClean="0"/>
              <a:t>detalles</a:t>
            </a:r>
            <a:r>
              <a:rPr lang="en-US" sz="6000" dirty="0" smtClean="0"/>
              <a:t> para </a:t>
            </a:r>
            <a:r>
              <a:rPr lang="en-US" sz="6000" dirty="0" err="1" smtClean="0"/>
              <a:t>producir</a:t>
            </a:r>
            <a:r>
              <a:rPr lang="en-US" sz="6000" dirty="0" smtClean="0"/>
              <a:t> drama, </a:t>
            </a:r>
            <a:r>
              <a:rPr lang="en-US" sz="6000" dirty="0" err="1" smtClean="0"/>
              <a:t>conflicto</a:t>
            </a:r>
            <a:r>
              <a:rPr lang="en-US" sz="6000" dirty="0" smtClean="0"/>
              <a:t>, o </a:t>
            </a:r>
            <a:r>
              <a:rPr lang="en-US" sz="6000" dirty="0" err="1" smtClean="0"/>
              <a:t>tensión</a:t>
            </a:r>
            <a:r>
              <a:rPr lang="en-US" sz="6000" dirty="0" smtClean="0"/>
              <a:t>.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6278562"/>
          </a:xfrm>
        </p:spPr>
        <p:txBody>
          <a:bodyPr>
            <a:noAutofit/>
          </a:bodyPr>
          <a:lstStyle/>
          <a:p>
            <a:r>
              <a:rPr lang="en-US" sz="8800" dirty="0" smtClean="0"/>
              <a:t>Hay </a:t>
            </a:r>
            <a:r>
              <a:rPr lang="en-US" sz="8800" dirty="0" err="1" smtClean="0"/>
              <a:t>objetos</a:t>
            </a:r>
            <a:r>
              <a:rPr lang="en-US" sz="8800" dirty="0" smtClean="0"/>
              <a:t> </a:t>
            </a:r>
            <a:r>
              <a:rPr lang="en-US" sz="8800" dirty="0" err="1" smtClean="0"/>
              <a:t>reales</a:t>
            </a:r>
            <a:r>
              <a:rPr lang="en-US" sz="8800" dirty="0" smtClean="0"/>
              <a:t> con </a:t>
            </a:r>
            <a:r>
              <a:rPr lang="en-US" sz="8800" dirty="0" err="1" smtClean="0"/>
              <a:t>objetos</a:t>
            </a:r>
            <a:r>
              <a:rPr lang="en-US" sz="8800" dirty="0" smtClean="0"/>
              <a:t> </a:t>
            </a:r>
            <a:r>
              <a:rPr lang="en-US" sz="8800" dirty="0" err="1" smtClean="0"/>
              <a:t>ilógicos</a:t>
            </a:r>
            <a:r>
              <a:rPr lang="en-US" sz="8800" dirty="0" smtClean="0"/>
              <a:t>. </a:t>
            </a:r>
            <a:endParaRPr lang="en-US" sz="8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543" y="1371600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Salvador </a:t>
            </a:r>
            <a:r>
              <a:rPr lang="es-MX" dirty="0" err="1" smtClean="0"/>
              <a:t>Dali</a:t>
            </a:r>
            <a:r>
              <a:rPr lang="es-MX" dirty="0" smtClean="0"/>
              <a:t> era el artista más conocido por el movimiento surrealismo. </a:t>
            </a:r>
            <a:endParaRPr lang="es-MX" dirty="0"/>
          </a:p>
        </p:txBody>
      </p:sp>
      <p:pic>
        <p:nvPicPr>
          <p:cNvPr id="14338" name="Picture 2" descr="http://paulocoelhoblog.com/wp-content/uploads/2013/12/da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4343400" cy="564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5633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http://upload.wikimedia.org/wikipedia/commons/8/8b/Salvador_Dali_A_(Dali_Atomicus)_09633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squita.blog.br/wp-content/uploads/2010/12/BL-PL-Arte-Pintura-Salvador-Dali-Surrealismo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2773"/>
            <a:ext cx="9372600" cy="734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spiritofspider.com/wp-content/uploads/2011/11/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5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k44.kn3.net/taringa/1/1/8/3/6/1/alexsc/041.jpg?43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0"/>
            <a:ext cx="9322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0272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600200"/>
            <a:ext cx="693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 smtClean="0"/>
              <a:t>¿Qué estilo de arte te interesa más? ¿Por qué?</a:t>
            </a:r>
            <a:endParaRPr lang="es-MX" sz="6000" dirty="0"/>
          </a:p>
        </p:txBody>
      </p:sp>
    </p:spTree>
    <p:extLst>
      <p:ext uri="{BB962C8B-B14F-4D97-AF65-F5344CB8AC3E}">
        <p14:creationId xmlns:p14="http://schemas.microsoft.com/office/powerpoint/2010/main" val="301089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rteespana.com/imagenes/meninas-velazque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2" y="685800"/>
            <a:ext cx="4921250" cy="57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2057" y="1828800"/>
            <a:ext cx="281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Diego </a:t>
            </a:r>
            <a:r>
              <a:rPr lang="es-MX" sz="3200" dirty="0" err="1" smtClean="0"/>
              <a:t>Velazquez</a:t>
            </a:r>
            <a:r>
              <a:rPr lang="es-MX" sz="3200" dirty="0" smtClean="0"/>
              <a:t>: Las Meninas (1656)</a:t>
            </a:r>
          </a:p>
          <a:p>
            <a:endParaRPr lang="es-MX" sz="3200" dirty="0"/>
          </a:p>
          <a:p>
            <a:r>
              <a:rPr lang="es-MX" sz="3200" dirty="0" smtClean="0"/>
              <a:t>Un retrato de la Familia Real de España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74639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thumb/f/ff/El_Greco_-_The_Burial_of_the_Count_of_Orgaz.JPG/1024px-El_Greco_-_The_Burial_of_the_Count_of_Org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" y="-7257"/>
            <a:ext cx="5555343" cy="680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48400" y="17526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 Greco: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burial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count</a:t>
            </a:r>
            <a:r>
              <a:rPr lang="es-MX" dirty="0" smtClean="0"/>
              <a:t> of </a:t>
            </a:r>
            <a:r>
              <a:rPr lang="es-MX" dirty="0" err="1" smtClean="0"/>
              <a:t>Orgaz</a:t>
            </a:r>
            <a:r>
              <a:rPr lang="es-MX" dirty="0" smtClean="0"/>
              <a:t> (1586) (Grecia/España)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9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7200" dirty="0" err="1" smtClean="0"/>
              <a:t>Romanticismo</a:t>
            </a: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4800" dirty="0" smtClean="0"/>
              <a:t>1790-1880 </a:t>
            </a:r>
            <a:endParaRPr lang="en-US" sz="4800" dirty="0"/>
          </a:p>
        </p:txBody>
      </p:sp>
      <p:pic>
        <p:nvPicPr>
          <p:cNvPr id="14338" name="Picture 2" descr="http://facstaff.uww.edu/carlberj/216/jl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4622942" cy="5105401"/>
          </a:xfrm>
          <a:prstGeom prst="rect">
            <a:avLst/>
          </a:prstGeom>
          <a:noFill/>
        </p:spPr>
      </p:pic>
      <p:pic>
        <p:nvPicPr>
          <p:cNvPr id="14340" name="Picture 4" descr="http://facstaff.uww.edu/carlberj/216/cd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752600"/>
            <a:ext cx="4953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126162"/>
          </a:xfrm>
        </p:spPr>
        <p:txBody>
          <a:bodyPr>
            <a:noAutofit/>
          </a:bodyPr>
          <a:lstStyle/>
          <a:p>
            <a:r>
              <a:rPr lang="es-ES_tradnl" sz="6600" dirty="0" smtClean="0"/>
              <a:t>Era una reacción a la revolución industrial. Los artistas querían romper los aspectos científicos. 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372600" cy="6583362"/>
          </a:xfrm>
        </p:spPr>
        <p:txBody>
          <a:bodyPr>
            <a:noAutofit/>
          </a:bodyPr>
          <a:lstStyle/>
          <a:p>
            <a:r>
              <a:rPr lang="es-ES_tradnl" sz="8000" dirty="0" smtClean="0"/>
              <a:t>Hay un énfasis en las emociones como terror, asombro, y horror.</a:t>
            </a:r>
            <a:r>
              <a:rPr lang="en-US" sz="8000" dirty="0" smtClean="0"/>
              <a:t/>
            </a:r>
            <a:br>
              <a:rPr lang="en-US" sz="8000" dirty="0" smtClean="0"/>
            </a:b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Britannic Bold"/>
        <a:ea typeface=""/>
        <a:cs typeface=""/>
      </a:majorFont>
      <a:minorFont>
        <a:latin typeface="MV Bol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F2501347A33341B525168FEFA8A890" ma:contentTypeVersion="0" ma:contentTypeDescription="Create a new document." ma:contentTypeScope="" ma:versionID="a4cdcb070487a6e5533fdd5cf73e257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2fd4709c1ba69856ddc91c131cfcb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064805-3CC6-4531-AE25-5EF30B6C090A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9BCF6A1-703F-4A0D-9DD1-009FF3E00E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25020D-A849-43A9-BF37-BBEE66F3E6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462</Words>
  <Application>Microsoft Office PowerPoint</Application>
  <PresentationFormat>On-screen Show (4:3)</PresentationFormat>
  <Paragraphs>51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Britannic Bold</vt:lpstr>
      <vt:lpstr>Calibri</vt:lpstr>
      <vt:lpstr>MV Boli</vt:lpstr>
      <vt:lpstr>Office Theme</vt:lpstr>
      <vt:lpstr>Unos estilos de arte</vt:lpstr>
      <vt:lpstr>PowerPoint Presentation</vt:lpstr>
      <vt:lpstr>Barroco siglo 17-18 </vt:lpstr>
      <vt:lpstr>Es un estilo que exagera los movimientos y los detalles para producir drama, conflicto, o tensión. </vt:lpstr>
      <vt:lpstr>PowerPoint Presentation</vt:lpstr>
      <vt:lpstr>PowerPoint Presentation</vt:lpstr>
      <vt:lpstr>Romanticismo 1790-1880 </vt:lpstr>
      <vt:lpstr>Era una reacción a la revolución industrial. Los artistas querían romper los aspectos científicos. </vt:lpstr>
      <vt:lpstr>Hay un énfasis en las emociones como terror, asombro, y horror.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Impresionismo 1870-80 </vt:lpstr>
      <vt:lpstr>Este estilo era creado en Francia. Es un movimiento que tiene un énfasis en la luz. </vt:lpstr>
      <vt:lpstr>También, llama la atención al movimiento y a los ángulos. Caracteristicas incluyen pinceladas pequenas y delgadas.</vt:lpstr>
      <vt:lpstr>PowerPoint Presentation</vt:lpstr>
      <vt:lpstr>PowerPoint Presentation</vt:lpstr>
      <vt:lpstr>Realismo </vt:lpstr>
      <vt:lpstr>Intenta mostrar objetos o personas en una manera  exacta.   </vt:lpstr>
      <vt:lpstr>El realismo en el siglo XIX usa cosas y objetos de la vida.</vt:lpstr>
      <vt:lpstr>Empezó en Francia después de la revolución de 1848. Era una reacción al romanticismo y el renacimiento.</vt:lpstr>
      <vt:lpstr>PowerPoint Presentation</vt:lpstr>
      <vt:lpstr>PowerPoint Presentation</vt:lpstr>
      <vt:lpstr>PowerPoint Presentation</vt:lpstr>
      <vt:lpstr>Cubismo  1907-1914</vt:lpstr>
      <vt:lpstr>Pablo Picasso era el fundador. </vt:lpstr>
      <vt:lpstr>Es un movimiento “avant-garde.” En otras palabras es un tiempo para experimentar con las formas.</vt:lpstr>
      <vt:lpstr>Cubismo es considera el movimiento lo más influyente para el siglo XX.</vt:lpstr>
      <vt:lpstr>PowerPoint Presentation</vt:lpstr>
      <vt:lpstr>PowerPoint Presentation</vt:lpstr>
      <vt:lpstr>Abstracto siglo XX </vt:lpstr>
      <vt:lpstr>Es un estilo exagerado o distorsionado. No es necesario para dibujar una persona o un objeto. </vt:lpstr>
      <vt:lpstr>Para algunos artistas, los colores representan las emociones. </vt:lpstr>
      <vt:lpstr>PowerPoint Presentation</vt:lpstr>
      <vt:lpstr>PowerPoint Presentation</vt:lpstr>
      <vt:lpstr>Surrealismo (siglo XX) </vt:lpstr>
      <vt:lpstr>Combina la vida y los sueños. Era un movimiento cultural. </vt:lpstr>
      <vt:lpstr>Hay objetos reales con objetos ilógicos. </vt:lpstr>
      <vt:lpstr>Salvador Dali era el artista más conocido por el movimiento surrealismo.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Crissman</dc:creator>
  <cp:lastModifiedBy>ecrissma</cp:lastModifiedBy>
  <cp:revision>46</cp:revision>
  <cp:lastPrinted>2014-11-12T12:47:15Z</cp:lastPrinted>
  <dcterms:created xsi:type="dcterms:W3CDTF">2013-10-29T00:25:18Z</dcterms:created>
  <dcterms:modified xsi:type="dcterms:W3CDTF">2014-11-19T14:34:39Z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0x010100D3F2501347A33341B525168FEFA8A890</vt:lpwstr>
  </property>
</Properties>
</file>