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82" r:id="rId7"/>
    <p:sldId id="280" r:id="rId8"/>
    <p:sldId id="281" r:id="rId9"/>
    <p:sldId id="279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94" r:id="rId27"/>
    <p:sldId id="295" r:id="rId28"/>
    <p:sldId id="296" r:id="rId29"/>
    <p:sldId id="297" r:id="rId30"/>
    <p:sldId id="260" r:id="rId31"/>
    <p:sldId id="283" r:id="rId32"/>
    <p:sldId id="262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6" autoAdjust="0"/>
    <p:restoredTop sz="94624" autoAdjust="0"/>
  </p:normalViewPr>
  <p:slideViewPr>
    <p:cSldViewPr>
      <p:cViewPr>
        <p:scale>
          <a:sx n="66" d="100"/>
          <a:sy n="66" d="100"/>
        </p:scale>
        <p:origin x="-8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532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7A946-0684-482F-9A33-D2A223015956}" type="datetimeFigureOut">
              <a:rPr lang="es-MX" smtClean="0"/>
              <a:pPr/>
              <a:t>23/02/2014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0374-F9F0-4E20-8A86-61C717C6470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7A946-0684-482F-9A33-D2A223015956}" type="datetimeFigureOut">
              <a:rPr lang="es-MX" smtClean="0"/>
              <a:pPr/>
              <a:t>23/02/2014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0374-F9F0-4E20-8A86-61C717C6470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7A946-0684-482F-9A33-D2A223015956}" type="datetimeFigureOut">
              <a:rPr lang="es-MX" smtClean="0"/>
              <a:pPr/>
              <a:t>23/02/2014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0374-F9F0-4E20-8A86-61C717C6470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7A946-0684-482F-9A33-D2A223015956}" type="datetimeFigureOut">
              <a:rPr lang="es-MX" smtClean="0"/>
              <a:pPr/>
              <a:t>23/02/2014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0374-F9F0-4E20-8A86-61C717C6470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7A946-0684-482F-9A33-D2A223015956}" type="datetimeFigureOut">
              <a:rPr lang="es-MX" smtClean="0"/>
              <a:pPr/>
              <a:t>23/02/2014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0374-F9F0-4E20-8A86-61C717C6470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7A946-0684-482F-9A33-D2A223015956}" type="datetimeFigureOut">
              <a:rPr lang="es-MX" smtClean="0"/>
              <a:pPr/>
              <a:t>23/02/2014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0374-F9F0-4E20-8A86-61C717C6470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7A946-0684-482F-9A33-D2A223015956}" type="datetimeFigureOut">
              <a:rPr lang="es-MX" smtClean="0"/>
              <a:pPr/>
              <a:t>23/02/2014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0374-F9F0-4E20-8A86-61C717C6470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7A946-0684-482F-9A33-D2A223015956}" type="datetimeFigureOut">
              <a:rPr lang="es-MX" smtClean="0"/>
              <a:pPr/>
              <a:t>23/02/2014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0374-F9F0-4E20-8A86-61C717C6470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7A946-0684-482F-9A33-D2A223015956}" type="datetimeFigureOut">
              <a:rPr lang="es-MX" smtClean="0"/>
              <a:pPr/>
              <a:t>23/02/2014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0374-F9F0-4E20-8A86-61C717C6470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7A946-0684-482F-9A33-D2A223015956}" type="datetimeFigureOut">
              <a:rPr lang="es-MX" smtClean="0"/>
              <a:pPr/>
              <a:t>23/02/2014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0374-F9F0-4E20-8A86-61C717C6470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7A946-0684-482F-9A33-D2A223015956}" type="datetimeFigureOut">
              <a:rPr lang="es-MX" smtClean="0"/>
              <a:pPr/>
              <a:t>23/02/2014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0374-F9F0-4E20-8A86-61C717C6470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7A946-0684-482F-9A33-D2A223015956}" type="datetimeFigureOut">
              <a:rPr lang="es-MX" smtClean="0"/>
              <a:pPr/>
              <a:t>23/02/2014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70374-F9F0-4E20-8A86-61C717C64702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Ch 2.1 </a:t>
            </a:r>
            <a:r>
              <a:rPr lang="es-MX" dirty="0" err="1" smtClean="0"/>
              <a:t>Indirect</a:t>
            </a:r>
            <a:r>
              <a:rPr lang="es-MX" dirty="0" smtClean="0"/>
              <a:t> </a:t>
            </a:r>
            <a:r>
              <a:rPr lang="es-MX" dirty="0" err="1" smtClean="0"/>
              <a:t>Object</a:t>
            </a:r>
            <a:r>
              <a:rPr lang="es-MX" dirty="0" smtClean="0"/>
              <a:t> </a:t>
            </a:r>
            <a:r>
              <a:rPr lang="es-MX" dirty="0" err="1" smtClean="0"/>
              <a:t>Pronouns</a:t>
            </a:r>
            <a:r>
              <a:rPr lang="es-MX" dirty="0" smtClean="0"/>
              <a:t>	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7116762"/>
          </a:xfrm>
        </p:spPr>
        <p:txBody>
          <a:bodyPr>
            <a:noAutofit/>
          </a:bodyPr>
          <a:lstStyle/>
          <a:p>
            <a:r>
              <a:rPr lang="en-US" sz="11500" dirty="0" smtClean="0"/>
              <a:t>1. El </a:t>
            </a:r>
            <a:r>
              <a:rPr lang="en-US" sz="11500" dirty="0" err="1" smtClean="0"/>
              <a:t>banquero</a:t>
            </a:r>
            <a:r>
              <a:rPr lang="en-US" sz="11500" dirty="0"/>
              <a:t> </a:t>
            </a:r>
            <a:r>
              <a:rPr lang="en-US" sz="11500" dirty="0" smtClean="0"/>
              <a:t>____ </a:t>
            </a:r>
            <a:r>
              <a:rPr lang="en-US" sz="11500" dirty="0" err="1" smtClean="0"/>
              <a:t>presta</a:t>
            </a:r>
            <a:r>
              <a:rPr lang="en-US" sz="11500" dirty="0" smtClean="0"/>
              <a:t> </a:t>
            </a:r>
            <a:r>
              <a:rPr lang="en-US" sz="11500" dirty="0" err="1" smtClean="0"/>
              <a:t>dinero</a:t>
            </a:r>
            <a:r>
              <a:rPr lang="en-US" sz="11500" dirty="0" smtClean="0"/>
              <a:t> a </a:t>
            </a:r>
            <a:r>
              <a:rPr lang="en-US" sz="11500" dirty="0" err="1" smtClean="0"/>
              <a:t>mí</a:t>
            </a:r>
            <a:r>
              <a:rPr lang="en-US" sz="115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7116762"/>
          </a:xfrm>
        </p:spPr>
        <p:txBody>
          <a:bodyPr>
            <a:noAutofit/>
          </a:bodyPr>
          <a:lstStyle/>
          <a:p>
            <a:r>
              <a:rPr lang="en-US" sz="11500" dirty="0" smtClean="0"/>
              <a:t>1. El </a:t>
            </a:r>
            <a:r>
              <a:rPr lang="en-US" sz="11500" dirty="0" err="1" smtClean="0"/>
              <a:t>banquero</a:t>
            </a:r>
            <a:r>
              <a:rPr lang="en-US" sz="11500" dirty="0"/>
              <a:t> </a:t>
            </a:r>
            <a:r>
              <a:rPr lang="en-US" sz="11500" b="1" dirty="0" smtClean="0">
                <a:solidFill>
                  <a:srgbClr val="FF0000"/>
                </a:solidFill>
              </a:rPr>
              <a:t>me</a:t>
            </a:r>
            <a:r>
              <a:rPr lang="en-US" sz="11500" dirty="0" smtClean="0"/>
              <a:t> </a:t>
            </a:r>
            <a:r>
              <a:rPr lang="en-US" sz="11500" dirty="0" err="1" smtClean="0"/>
              <a:t>presta</a:t>
            </a:r>
            <a:r>
              <a:rPr lang="en-US" sz="11500" dirty="0" smtClean="0"/>
              <a:t> </a:t>
            </a:r>
            <a:r>
              <a:rPr lang="en-US" sz="11500" dirty="0" err="1" smtClean="0"/>
              <a:t>dinero</a:t>
            </a:r>
            <a:r>
              <a:rPr lang="en-US" sz="11500" dirty="0" smtClean="0"/>
              <a:t>.</a:t>
            </a:r>
            <a:endParaRPr lang="en-US" sz="1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354762"/>
          </a:xfrm>
        </p:spPr>
        <p:txBody>
          <a:bodyPr>
            <a:noAutofit/>
          </a:bodyPr>
          <a:lstStyle/>
          <a:p>
            <a:r>
              <a:rPr lang="en-US" sz="11500" dirty="0" smtClean="0"/>
              <a:t>2. La </a:t>
            </a:r>
            <a:r>
              <a:rPr lang="en-US" sz="11500" dirty="0" err="1" smtClean="0"/>
              <a:t>periodista</a:t>
            </a:r>
            <a:r>
              <a:rPr lang="en-US" sz="11500" dirty="0" smtClean="0"/>
              <a:t> ____  </a:t>
            </a:r>
            <a:r>
              <a:rPr lang="en-US" sz="11500" dirty="0" err="1" smtClean="0"/>
              <a:t>habla</a:t>
            </a:r>
            <a:r>
              <a:rPr lang="en-US" sz="11500" dirty="0" smtClean="0"/>
              <a:t> a Miguel. </a:t>
            </a:r>
            <a:endParaRPr lang="en-US" sz="1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354762"/>
          </a:xfrm>
        </p:spPr>
        <p:txBody>
          <a:bodyPr>
            <a:noAutofit/>
          </a:bodyPr>
          <a:lstStyle/>
          <a:p>
            <a:r>
              <a:rPr lang="en-US" sz="11500" dirty="0" smtClean="0"/>
              <a:t>2. La </a:t>
            </a:r>
            <a:r>
              <a:rPr lang="en-US" sz="11500" dirty="0" err="1" smtClean="0"/>
              <a:t>periodista</a:t>
            </a:r>
            <a:r>
              <a:rPr lang="en-US" sz="11500" dirty="0" smtClean="0"/>
              <a:t> </a:t>
            </a:r>
            <a:r>
              <a:rPr lang="en-US" sz="11500" b="1" dirty="0" smtClean="0">
                <a:solidFill>
                  <a:srgbClr val="FF0000"/>
                </a:solidFill>
              </a:rPr>
              <a:t>le</a:t>
            </a:r>
            <a:r>
              <a:rPr lang="en-US" sz="11500" dirty="0" smtClean="0"/>
              <a:t> </a:t>
            </a:r>
            <a:r>
              <a:rPr lang="en-US" sz="11500" dirty="0" err="1" smtClean="0"/>
              <a:t>habla</a:t>
            </a:r>
            <a:r>
              <a:rPr lang="en-US" sz="11500" dirty="0" smtClean="0"/>
              <a:t> a Miguel. </a:t>
            </a:r>
            <a:endParaRPr lang="en-US" sz="1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83362"/>
          </a:xfrm>
        </p:spPr>
        <p:txBody>
          <a:bodyPr>
            <a:noAutofit/>
          </a:bodyPr>
          <a:lstStyle/>
          <a:p>
            <a:r>
              <a:rPr lang="en-US" sz="11500" dirty="0" smtClean="0"/>
              <a:t>3. El </a:t>
            </a:r>
            <a:r>
              <a:rPr lang="en-US" sz="11500" dirty="0" err="1" smtClean="0"/>
              <a:t>ingeniero</a:t>
            </a:r>
            <a:r>
              <a:rPr lang="en-US" sz="11500" dirty="0" smtClean="0"/>
              <a:t> ____ </a:t>
            </a:r>
            <a:r>
              <a:rPr lang="en-US" sz="11500" dirty="0" err="1" smtClean="0"/>
              <a:t>crea</a:t>
            </a:r>
            <a:r>
              <a:rPr lang="en-US" sz="11500" dirty="0" smtClean="0"/>
              <a:t> planes </a:t>
            </a:r>
            <a:r>
              <a:rPr lang="en-US" sz="11500" dirty="0" err="1" smtClean="0"/>
              <a:t>para</a:t>
            </a:r>
            <a:r>
              <a:rPr lang="en-US" sz="11500" dirty="0" smtClean="0"/>
              <a:t> </a:t>
            </a:r>
            <a:r>
              <a:rPr lang="en-US" sz="11500" dirty="0" err="1" smtClean="0"/>
              <a:t>ti</a:t>
            </a:r>
            <a:r>
              <a:rPr lang="en-US" sz="11500" dirty="0" smtClean="0"/>
              <a:t>.</a:t>
            </a:r>
            <a:endParaRPr lang="en-US" sz="1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83362"/>
          </a:xfrm>
        </p:spPr>
        <p:txBody>
          <a:bodyPr>
            <a:noAutofit/>
          </a:bodyPr>
          <a:lstStyle/>
          <a:p>
            <a:r>
              <a:rPr lang="en-US" sz="11500" dirty="0" smtClean="0"/>
              <a:t>3. El </a:t>
            </a:r>
            <a:r>
              <a:rPr lang="en-US" sz="11500" dirty="0" err="1" smtClean="0"/>
              <a:t>ingeniero</a:t>
            </a:r>
            <a:r>
              <a:rPr lang="en-US" sz="11500" dirty="0" smtClean="0"/>
              <a:t> </a:t>
            </a:r>
            <a:r>
              <a:rPr lang="en-US" sz="11500" b="1" dirty="0" err="1" smtClean="0">
                <a:solidFill>
                  <a:srgbClr val="FF0000"/>
                </a:solidFill>
              </a:rPr>
              <a:t>te</a:t>
            </a:r>
            <a:r>
              <a:rPr lang="en-US" sz="11500" dirty="0" smtClean="0"/>
              <a:t> </a:t>
            </a:r>
            <a:r>
              <a:rPr lang="en-US" sz="11500" dirty="0" err="1" smtClean="0"/>
              <a:t>crea</a:t>
            </a:r>
            <a:r>
              <a:rPr lang="en-US" sz="11500" dirty="0" smtClean="0"/>
              <a:t> planes </a:t>
            </a:r>
            <a:r>
              <a:rPr lang="en-US" sz="11500" dirty="0" err="1" smtClean="0"/>
              <a:t>para</a:t>
            </a:r>
            <a:r>
              <a:rPr lang="en-US" sz="11500" dirty="0" smtClean="0"/>
              <a:t> </a:t>
            </a:r>
            <a:r>
              <a:rPr lang="en-US" sz="11500" dirty="0" err="1" smtClean="0"/>
              <a:t>ti</a:t>
            </a:r>
            <a:r>
              <a:rPr lang="en-US" sz="11500" dirty="0" smtClean="0"/>
              <a:t>.</a:t>
            </a:r>
            <a:endParaRPr lang="en-US" sz="1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6583362"/>
          </a:xfrm>
        </p:spPr>
        <p:txBody>
          <a:bodyPr>
            <a:noAutofit/>
          </a:bodyPr>
          <a:lstStyle/>
          <a:p>
            <a:r>
              <a:rPr lang="en-US" sz="11500" dirty="0" smtClean="0"/>
              <a:t>4. El </a:t>
            </a:r>
            <a:r>
              <a:rPr lang="en-US" sz="11500" dirty="0" err="1" smtClean="0"/>
              <a:t>profesor</a:t>
            </a:r>
            <a:r>
              <a:rPr lang="en-US" sz="11500" dirty="0" smtClean="0"/>
              <a:t> ____ </a:t>
            </a:r>
            <a:r>
              <a:rPr lang="en-US" sz="11500" dirty="0" err="1" smtClean="0"/>
              <a:t>da</a:t>
            </a:r>
            <a:r>
              <a:rPr lang="en-US" sz="11500" dirty="0" smtClean="0"/>
              <a:t> </a:t>
            </a:r>
            <a:r>
              <a:rPr lang="en-US" sz="11500" dirty="0" err="1" smtClean="0"/>
              <a:t>tarea</a:t>
            </a:r>
            <a:r>
              <a:rPr lang="en-US" sz="11500" dirty="0" smtClean="0"/>
              <a:t> a </a:t>
            </a:r>
            <a:r>
              <a:rPr lang="en-US" sz="11500" dirty="0" err="1" smtClean="0"/>
              <a:t>nosotros</a:t>
            </a:r>
            <a:r>
              <a:rPr lang="en-US" sz="11500" dirty="0" smtClean="0"/>
              <a:t>.</a:t>
            </a:r>
            <a:endParaRPr lang="en-US" sz="1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6583362"/>
          </a:xfrm>
        </p:spPr>
        <p:txBody>
          <a:bodyPr>
            <a:noAutofit/>
          </a:bodyPr>
          <a:lstStyle/>
          <a:p>
            <a:r>
              <a:rPr lang="en-US" sz="11500" dirty="0" smtClean="0"/>
              <a:t>4. El </a:t>
            </a:r>
            <a:r>
              <a:rPr lang="en-US" sz="11500" dirty="0" err="1" smtClean="0"/>
              <a:t>profesor</a:t>
            </a:r>
            <a:r>
              <a:rPr lang="en-US" sz="11500" dirty="0" smtClean="0"/>
              <a:t> </a:t>
            </a:r>
            <a:r>
              <a:rPr lang="en-US" sz="11500" b="1" dirty="0" err="1" smtClean="0">
                <a:solidFill>
                  <a:srgbClr val="FF0000"/>
                </a:solidFill>
              </a:rPr>
              <a:t>nos</a:t>
            </a:r>
            <a:r>
              <a:rPr lang="en-US" sz="11500" dirty="0" smtClean="0"/>
              <a:t> </a:t>
            </a:r>
            <a:r>
              <a:rPr lang="en-US" sz="11500" dirty="0" err="1" smtClean="0"/>
              <a:t>da</a:t>
            </a:r>
            <a:r>
              <a:rPr lang="en-US" sz="11500" dirty="0" smtClean="0"/>
              <a:t> </a:t>
            </a:r>
            <a:r>
              <a:rPr lang="en-US" sz="11500" dirty="0" err="1" smtClean="0"/>
              <a:t>tarea</a:t>
            </a:r>
            <a:r>
              <a:rPr lang="en-US" sz="11500" dirty="0" smtClean="0"/>
              <a:t>.</a:t>
            </a:r>
            <a:endParaRPr lang="en-US" sz="1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30962"/>
          </a:xfrm>
        </p:spPr>
        <p:txBody>
          <a:bodyPr>
            <a:noAutofit/>
          </a:bodyPr>
          <a:lstStyle/>
          <a:p>
            <a:r>
              <a:rPr lang="en-US" sz="11500" dirty="0" smtClean="0"/>
              <a:t>5. El </a:t>
            </a:r>
            <a:r>
              <a:rPr lang="en-US" sz="11500" dirty="0" err="1" smtClean="0"/>
              <a:t>médico</a:t>
            </a:r>
            <a:r>
              <a:rPr lang="en-US" sz="11500" dirty="0" smtClean="0"/>
              <a:t> ____ </a:t>
            </a:r>
            <a:r>
              <a:rPr lang="en-US" sz="11500" dirty="0" err="1" smtClean="0"/>
              <a:t>ayuda</a:t>
            </a:r>
            <a:r>
              <a:rPr lang="en-US" sz="11500" dirty="0" smtClean="0"/>
              <a:t> a los </a:t>
            </a:r>
            <a:r>
              <a:rPr lang="en-US" sz="11500" dirty="0" err="1" smtClean="0"/>
              <a:t>pacientes</a:t>
            </a:r>
            <a:r>
              <a:rPr lang="en-US" sz="11500" dirty="0" smtClean="0"/>
              <a:t>.</a:t>
            </a:r>
            <a:endParaRPr lang="en-US" sz="1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6430962"/>
          </a:xfrm>
        </p:spPr>
        <p:txBody>
          <a:bodyPr>
            <a:noAutofit/>
          </a:bodyPr>
          <a:lstStyle/>
          <a:p>
            <a:r>
              <a:rPr lang="en-US" sz="11500" dirty="0" smtClean="0"/>
              <a:t>5. El </a:t>
            </a:r>
            <a:r>
              <a:rPr lang="en-US" sz="11500" dirty="0" err="1" smtClean="0"/>
              <a:t>médico</a:t>
            </a:r>
            <a:r>
              <a:rPr lang="en-US" sz="11500" dirty="0" smtClean="0"/>
              <a:t> </a:t>
            </a:r>
            <a:r>
              <a:rPr lang="en-US" sz="11500" b="1" dirty="0" smtClean="0">
                <a:solidFill>
                  <a:srgbClr val="FF0000"/>
                </a:solidFill>
              </a:rPr>
              <a:t>les</a:t>
            </a:r>
            <a:r>
              <a:rPr lang="en-US" sz="11500" dirty="0" smtClean="0"/>
              <a:t> </a:t>
            </a:r>
            <a:r>
              <a:rPr lang="en-US" sz="11500" dirty="0" err="1" smtClean="0"/>
              <a:t>ayuda</a:t>
            </a:r>
            <a:r>
              <a:rPr lang="en-US" sz="11500" dirty="0" smtClean="0"/>
              <a:t> a los </a:t>
            </a:r>
            <a:r>
              <a:rPr lang="en-US" sz="11500" dirty="0" err="1" smtClean="0"/>
              <a:t>pacientes</a:t>
            </a:r>
            <a:r>
              <a:rPr lang="en-US" sz="11500" dirty="0" smtClean="0"/>
              <a:t>.</a:t>
            </a:r>
            <a:endParaRPr lang="en-US" sz="1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983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b="1" dirty="0" smtClean="0">
                <a:solidFill>
                  <a:srgbClr val="FF0000"/>
                </a:solidFill>
              </a:rPr>
              <a:t>Liz and Sarah </a:t>
            </a:r>
            <a:r>
              <a:rPr lang="es-MX" b="1" dirty="0" smtClean="0">
                <a:solidFill>
                  <a:srgbClr val="00B050"/>
                </a:solidFill>
              </a:rPr>
              <a:t>are </a:t>
            </a:r>
            <a:r>
              <a:rPr lang="es-MX" b="1" dirty="0" err="1" smtClean="0">
                <a:solidFill>
                  <a:srgbClr val="00B050"/>
                </a:solidFill>
              </a:rPr>
              <a:t>showing</a:t>
            </a:r>
            <a:r>
              <a:rPr lang="es-MX" b="1" dirty="0" smtClean="0">
                <a:solidFill>
                  <a:srgbClr val="00B050"/>
                </a:solidFill>
              </a:rPr>
              <a:t> </a:t>
            </a:r>
            <a:r>
              <a:rPr lang="es-MX" b="1" dirty="0" err="1" smtClean="0">
                <a:solidFill>
                  <a:schemeClr val="tx2"/>
                </a:solidFill>
              </a:rPr>
              <a:t>photos</a:t>
            </a:r>
            <a:r>
              <a:rPr lang="es-MX" b="1" dirty="0" smtClean="0"/>
              <a:t> </a:t>
            </a:r>
            <a:r>
              <a:rPr lang="es-MX" b="1" dirty="0" err="1" smtClean="0">
                <a:solidFill>
                  <a:srgbClr val="FFFF00"/>
                </a:solidFill>
              </a:rPr>
              <a:t>to</a:t>
            </a:r>
            <a:r>
              <a:rPr lang="es-MX" b="1" dirty="0" smtClean="0">
                <a:solidFill>
                  <a:srgbClr val="FFFF00"/>
                </a:solidFill>
              </a:rPr>
              <a:t> Clara and me.</a:t>
            </a:r>
            <a:endParaRPr lang="es-MX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2514600"/>
            <a:ext cx="10048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 smtClean="0">
                <a:solidFill>
                  <a:srgbClr val="FF0000"/>
                </a:solidFill>
              </a:rPr>
              <a:t>They</a:t>
            </a:r>
            <a:endParaRPr lang="es-MX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2514600"/>
            <a:ext cx="22455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smtClean="0">
                <a:solidFill>
                  <a:srgbClr val="00B050"/>
                </a:solidFill>
              </a:rPr>
              <a:t>are </a:t>
            </a:r>
            <a:r>
              <a:rPr lang="es-MX" sz="3200" b="1" dirty="0" err="1" smtClean="0">
                <a:solidFill>
                  <a:srgbClr val="00B050"/>
                </a:solidFill>
              </a:rPr>
              <a:t>showing</a:t>
            </a:r>
            <a:endParaRPr lang="es-MX" sz="32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0" y="2514600"/>
            <a:ext cx="10871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 smtClean="0">
                <a:solidFill>
                  <a:schemeClr val="tx2"/>
                </a:solidFill>
              </a:rPr>
              <a:t>them</a:t>
            </a:r>
            <a:endParaRPr lang="es-MX" sz="32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2514600"/>
            <a:ext cx="11296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 smtClean="0">
                <a:solidFill>
                  <a:srgbClr val="FFFF00"/>
                </a:solidFill>
              </a:rPr>
              <a:t>to</a:t>
            </a:r>
            <a:r>
              <a:rPr lang="es-MX" sz="3200" b="1" dirty="0" smtClean="0">
                <a:solidFill>
                  <a:srgbClr val="FFFF00"/>
                </a:solidFill>
              </a:rPr>
              <a:t> </a:t>
            </a:r>
            <a:r>
              <a:rPr lang="es-MX" sz="3200" b="1" dirty="0" err="1" smtClean="0">
                <a:solidFill>
                  <a:srgbClr val="FFFF00"/>
                </a:solidFill>
              </a:rPr>
              <a:t>us</a:t>
            </a:r>
            <a:r>
              <a:rPr lang="es-MX" sz="3200" b="1" dirty="0" smtClean="0">
                <a:solidFill>
                  <a:srgbClr val="FFFF00"/>
                </a:solidFill>
              </a:rPr>
              <a:t>.</a:t>
            </a:r>
            <a:endParaRPr lang="es-MX" sz="3200" b="1" dirty="0">
              <a:solidFill>
                <a:srgbClr val="FFFF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371600" y="1600200"/>
            <a:ext cx="381000" cy="990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276600" y="1600200"/>
            <a:ext cx="152400" cy="9906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6" idx="0"/>
          </p:cNvCxnSpPr>
          <p:nvPr/>
        </p:nvCxnSpPr>
        <p:spPr>
          <a:xfrm>
            <a:off x="5181600" y="1676400"/>
            <a:ext cx="10179" cy="838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477000" y="1676400"/>
            <a:ext cx="228600" cy="9144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43000" y="3810000"/>
            <a:ext cx="6324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rgbClr val="FF0000"/>
                </a:solidFill>
              </a:rPr>
              <a:t>Red: </a:t>
            </a:r>
            <a:r>
              <a:rPr lang="es-MX" sz="3200" b="1" dirty="0" err="1" smtClean="0">
                <a:solidFill>
                  <a:srgbClr val="FF0000"/>
                </a:solidFill>
              </a:rPr>
              <a:t>Subject</a:t>
            </a:r>
            <a:r>
              <a:rPr lang="es-MX" sz="3200" b="1" dirty="0" smtClean="0">
                <a:solidFill>
                  <a:srgbClr val="FF0000"/>
                </a:solidFill>
              </a:rPr>
              <a:t>(s)</a:t>
            </a:r>
          </a:p>
          <a:p>
            <a:r>
              <a:rPr lang="es-MX" sz="3200" b="1" dirty="0" smtClean="0">
                <a:solidFill>
                  <a:srgbClr val="00B050"/>
                </a:solidFill>
              </a:rPr>
              <a:t>Green: </a:t>
            </a:r>
            <a:r>
              <a:rPr lang="es-MX" sz="3200" b="1" dirty="0" err="1" smtClean="0">
                <a:solidFill>
                  <a:srgbClr val="00B050"/>
                </a:solidFill>
              </a:rPr>
              <a:t>Verb</a:t>
            </a:r>
            <a:endParaRPr lang="es-MX" sz="3200" b="1" dirty="0" smtClean="0">
              <a:solidFill>
                <a:srgbClr val="00B050"/>
              </a:solidFill>
            </a:endParaRPr>
          </a:p>
          <a:p>
            <a:r>
              <a:rPr lang="es-MX" sz="3200" b="1" dirty="0" smtClean="0">
                <a:solidFill>
                  <a:schemeClr val="tx2"/>
                </a:solidFill>
              </a:rPr>
              <a:t>Blue: </a:t>
            </a:r>
            <a:r>
              <a:rPr lang="es-MX" sz="3200" b="1" dirty="0" err="1" smtClean="0">
                <a:solidFill>
                  <a:schemeClr val="tx2"/>
                </a:solidFill>
              </a:rPr>
              <a:t>Direct</a:t>
            </a:r>
            <a:r>
              <a:rPr lang="es-MX" sz="3200" b="1" dirty="0" smtClean="0">
                <a:solidFill>
                  <a:schemeClr val="tx2"/>
                </a:solidFill>
              </a:rPr>
              <a:t> </a:t>
            </a:r>
            <a:r>
              <a:rPr lang="es-MX" sz="3200" b="1" dirty="0" err="1" smtClean="0">
                <a:solidFill>
                  <a:schemeClr val="tx2"/>
                </a:solidFill>
              </a:rPr>
              <a:t>Object</a:t>
            </a:r>
            <a:r>
              <a:rPr lang="es-MX" sz="3200" b="1" dirty="0" smtClean="0">
                <a:solidFill>
                  <a:schemeClr val="tx2"/>
                </a:solidFill>
              </a:rPr>
              <a:t> (</a:t>
            </a:r>
            <a:r>
              <a:rPr lang="es-MX" sz="3200" b="1" dirty="0" err="1" smtClean="0">
                <a:solidFill>
                  <a:schemeClr val="tx2"/>
                </a:solidFill>
              </a:rPr>
              <a:t>what</a:t>
            </a:r>
            <a:r>
              <a:rPr lang="es-MX" sz="3200" b="1" dirty="0" smtClean="0">
                <a:solidFill>
                  <a:schemeClr val="tx2"/>
                </a:solidFill>
              </a:rPr>
              <a:t>?) </a:t>
            </a:r>
          </a:p>
          <a:p>
            <a:r>
              <a:rPr lang="es-MX" sz="3200" b="1" dirty="0" err="1" smtClean="0">
                <a:solidFill>
                  <a:srgbClr val="FFFF00"/>
                </a:solidFill>
              </a:rPr>
              <a:t>Yellow</a:t>
            </a:r>
            <a:r>
              <a:rPr lang="es-MX" sz="3200" b="1" dirty="0" smtClean="0">
                <a:solidFill>
                  <a:srgbClr val="FFFF00"/>
                </a:solidFill>
              </a:rPr>
              <a:t>: </a:t>
            </a:r>
            <a:r>
              <a:rPr lang="es-MX" sz="3200" b="1" dirty="0" err="1" smtClean="0">
                <a:solidFill>
                  <a:srgbClr val="FFFF00"/>
                </a:solidFill>
              </a:rPr>
              <a:t>Indirect</a:t>
            </a:r>
            <a:r>
              <a:rPr lang="es-MX" sz="3200" b="1" dirty="0" smtClean="0">
                <a:solidFill>
                  <a:srgbClr val="FFFF00"/>
                </a:solidFill>
              </a:rPr>
              <a:t> </a:t>
            </a:r>
            <a:r>
              <a:rPr lang="es-MX" sz="3200" b="1" dirty="0" err="1" smtClean="0">
                <a:solidFill>
                  <a:srgbClr val="FFFF00"/>
                </a:solidFill>
              </a:rPr>
              <a:t>Object</a:t>
            </a:r>
            <a:r>
              <a:rPr lang="es-MX" sz="3200" b="1" dirty="0" smtClean="0">
                <a:solidFill>
                  <a:srgbClr val="FFFF00"/>
                </a:solidFill>
              </a:rPr>
              <a:t> (</a:t>
            </a:r>
            <a:r>
              <a:rPr lang="es-MX" sz="3200" b="1" dirty="0" err="1" smtClean="0">
                <a:solidFill>
                  <a:srgbClr val="FFFF00"/>
                </a:solidFill>
              </a:rPr>
              <a:t>to</a:t>
            </a:r>
            <a:r>
              <a:rPr lang="es-MX" sz="3200" b="1" dirty="0" smtClean="0">
                <a:solidFill>
                  <a:srgbClr val="FFFF00"/>
                </a:solidFill>
              </a:rPr>
              <a:t> </a:t>
            </a:r>
            <a:r>
              <a:rPr lang="es-MX" sz="3200" b="1" dirty="0" err="1" smtClean="0">
                <a:solidFill>
                  <a:srgbClr val="FFFF00"/>
                </a:solidFill>
              </a:rPr>
              <a:t>whom</a:t>
            </a:r>
            <a:r>
              <a:rPr lang="es-MX" sz="3200" b="1" dirty="0" smtClean="0">
                <a:solidFill>
                  <a:srgbClr val="FFFF00"/>
                </a:solidFill>
              </a:rPr>
              <a:t>?) </a:t>
            </a:r>
            <a:endParaRPr lang="es-MX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Autofit/>
          </a:bodyPr>
          <a:lstStyle/>
          <a:p>
            <a:r>
              <a:rPr lang="en-US" sz="9600" dirty="0" smtClean="0"/>
              <a:t>6. Los </a:t>
            </a:r>
            <a:r>
              <a:rPr lang="en-US" sz="9600" dirty="0" err="1" smtClean="0"/>
              <a:t>bomberos</a:t>
            </a:r>
            <a:r>
              <a:rPr lang="en-US" sz="9600" dirty="0" smtClean="0"/>
              <a:t> ____ </a:t>
            </a:r>
            <a:r>
              <a:rPr lang="en-US" sz="9600" dirty="0" err="1" smtClean="0"/>
              <a:t>protegen</a:t>
            </a:r>
            <a:r>
              <a:rPr lang="en-US" sz="9600" dirty="0" smtClean="0"/>
              <a:t> los </a:t>
            </a:r>
            <a:r>
              <a:rPr lang="en-US" sz="9600" dirty="0" err="1" smtClean="0"/>
              <a:t>vecinos</a:t>
            </a:r>
            <a:r>
              <a:rPr lang="en-US" sz="9600" dirty="0" smtClean="0"/>
              <a:t>.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Autofit/>
          </a:bodyPr>
          <a:lstStyle/>
          <a:p>
            <a:r>
              <a:rPr lang="en-US" sz="9600" dirty="0" smtClean="0"/>
              <a:t>6. Los </a:t>
            </a:r>
            <a:r>
              <a:rPr lang="en-US" sz="9600" dirty="0" err="1" smtClean="0"/>
              <a:t>bomberos</a:t>
            </a:r>
            <a:r>
              <a:rPr lang="en-US" sz="9600" dirty="0" smtClean="0"/>
              <a:t> </a:t>
            </a:r>
            <a:r>
              <a:rPr lang="en-US" sz="9600" b="1" dirty="0" smtClean="0">
                <a:solidFill>
                  <a:srgbClr val="FF0000"/>
                </a:solidFill>
              </a:rPr>
              <a:t>les</a:t>
            </a:r>
            <a:r>
              <a:rPr lang="en-US" sz="9600" dirty="0" smtClean="0"/>
              <a:t> </a:t>
            </a:r>
            <a:r>
              <a:rPr lang="en-US" sz="9600" dirty="0" err="1" smtClean="0"/>
              <a:t>protegen</a:t>
            </a:r>
            <a:r>
              <a:rPr lang="en-US" sz="9600" dirty="0" smtClean="0"/>
              <a:t> los </a:t>
            </a:r>
            <a:r>
              <a:rPr lang="en-US" sz="9600" dirty="0" err="1" smtClean="0"/>
              <a:t>vecinos</a:t>
            </a:r>
            <a:r>
              <a:rPr lang="en-US" sz="9600" dirty="0" smtClean="0"/>
              <a:t>.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973762"/>
          </a:xfrm>
        </p:spPr>
        <p:txBody>
          <a:bodyPr>
            <a:noAutofit/>
          </a:bodyPr>
          <a:lstStyle/>
          <a:p>
            <a:r>
              <a:rPr lang="en-US" sz="11500" dirty="0" smtClean="0"/>
              <a:t>7. La </a:t>
            </a:r>
            <a:r>
              <a:rPr lang="en-US" sz="11500" dirty="0" err="1" smtClean="0"/>
              <a:t>secretaria</a:t>
            </a:r>
            <a:r>
              <a:rPr lang="en-US" sz="11500" dirty="0" smtClean="0"/>
              <a:t> ____ llama a </a:t>
            </a:r>
            <a:r>
              <a:rPr lang="en-US" sz="11500" dirty="0" err="1" smtClean="0"/>
              <a:t>ti</a:t>
            </a:r>
            <a:r>
              <a:rPr lang="en-US" sz="11500" dirty="0" smtClean="0"/>
              <a:t>.</a:t>
            </a:r>
            <a:endParaRPr lang="en-US" sz="1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973762"/>
          </a:xfrm>
        </p:spPr>
        <p:txBody>
          <a:bodyPr>
            <a:noAutofit/>
          </a:bodyPr>
          <a:lstStyle/>
          <a:p>
            <a:r>
              <a:rPr lang="en-US" sz="11500" dirty="0" smtClean="0"/>
              <a:t>7. La </a:t>
            </a:r>
            <a:r>
              <a:rPr lang="en-US" sz="11500" dirty="0" err="1" smtClean="0"/>
              <a:t>secretaria</a:t>
            </a:r>
            <a:r>
              <a:rPr lang="en-US" sz="11500" dirty="0" smtClean="0"/>
              <a:t> </a:t>
            </a:r>
            <a:r>
              <a:rPr lang="en-US" sz="11500" b="1" dirty="0" err="1" smtClean="0">
                <a:solidFill>
                  <a:srgbClr val="FF0000"/>
                </a:solidFill>
              </a:rPr>
              <a:t>te</a:t>
            </a:r>
            <a:r>
              <a:rPr lang="en-US" sz="11500" dirty="0" smtClean="0"/>
              <a:t> llama.</a:t>
            </a:r>
            <a:endParaRPr lang="en-US" sz="1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/>
          </a:bodyPr>
          <a:lstStyle/>
          <a:p>
            <a:r>
              <a:rPr lang="en-US" sz="11500" dirty="0" smtClean="0"/>
              <a:t>8. El </a:t>
            </a:r>
            <a:r>
              <a:rPr lang="en-US" sz="11500" dirty="0" err="1" smtClean="0"/>
              <a:t>cartero</a:t>
            </a:r>
            <a:r>
              <a:rPr lang="en-US" sz="11500" dirty="0" smtClean="0"/>
              <a:t> ____ </a:t>
            </a:r>
            <a:r>
              <a:rPr lang="en-US" sz="11500" dirty="0" err="1" smtClean="0"/>
              <a:t>da</a:t>
            </a:r>
            <a:r>
              <a:rPr lang="en-US" sz="11500" dirty="0" smtClean="0"/>
              <a:t> el </a:t>
            </a:r>
            <a:r>
              <a:rPr lang="en-US" sz="11500" dirty="0" err="1" smtClean="0"/>
              <a:t>correo</a:t>
            </a:r>
            <a:r>
              <a:rPr lang="en-US" sz="11500" dirty="0" smtClean="0"/>
              <a:t> a </a:t>
            </a:r>
            <a:r>
              <a:rPr lang="en-US" sz="11500" dirty="0" err="1" smtClean="0"/>
              <a:t>mí</a:t>
            </a:r>
            <a:r>
              <a:rPr lang="en-US" sz="11500" dirty="0" smtClean="0"/>
              <a:t>.</a:t>
            </a:r>
            <a:endParaRPr lang="en-US" sz="1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/>
          </a:bodyPr>
          <a:lstStyle/>
          <a:p>
            <a:r>
              <a:rPr lang="en-US" sz="11500" dirty="0" smtClean="0"/>
              <a:t>8. El </a:t>
            </a:r>
            <a:r>
              <a:rPr lang="en-US" sz="11500" dirty="0" err="1" smtClean="0"/>
              <a:t>cartero</a:t>
            </a:r>
            <a:r>
              <a:rPr lang="en-US" sz="11500" dirty="0" smtClean="0"/>
              <a:t> </a:t>
            </a:r>
            <a:r>
              <a:rPr lang="en-US" sz="11500" b="1" dirty="0" smtClean="0">
                <a:solidFill>
                  <a:srgbClr val="FF0000"/>
                </a:solidFill>
              </a:rPr>
              <a:t>me</a:t>
            </a:r>
            <a:r>
              <a:rPr lang="en-US" sz="11500" dirty="0" smtClean="0"/>
              <a:t> </a:t>
            </a:r>
            <a:r>
              <a:rPr lang="en-US" sz="11500" dirty="0" err="1" smtClean="0"/>
              <a:t>da</a:t>
            </a:r>
            <a:r>
              <a:rPr lang="en-US" sz="11500" dirty="0" smtClean="0"/>
              <a:t> el </a:t>
            </a:r>
            <a:r>
              <a:rPr lang="en-US" sz="11500" dirty="0" err="1" smtClean="0"/>
              <a:t>correo</a:t>
            </a:r>
            <a:r>
              <a:rPr lang="en-US" sz="11500" dirty="0" smtClean="0"/>
              <a:t>.</a:t>
            </a:r>
            <a:endParaRPr lang="en-US" sz="1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Dar (en el presente)…</a:t>
            </a:r>
            <a:endParaRPr lang="es-MX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1397000"/>
          <a:ext cx="6096000" cy="301752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6000" dirty="0" smtClean="0"/>
                        <a:t>Doy</a:t>
                      </a:r>
                      <a:endParaRPr lang="es-MX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6000" dirty="0" smtClean="0"/>
                        <a:t>Damos</a:t>
                      </a:r>
                      <a:endParaRPr lang="es-MX" sz="60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s-MX" sz="6000" dirty="0" smtClean="0"/>
                        <a:t>Das</a:t>
                      </a:r>
                      <a:endParaRPr lang="es-MX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6000" dirty="0" smtClean="0"/>
                        <a:t>Dais</a:t>
                      </a:r>
                      <a:endParaRPr lang="es-MX" sz="6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6000" dirty="0" smtClean="0"/>
                        <a:t>Da</a:t>
                      </a:r>
                      <a:endParaRPr lang="es-MX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6000" dirty="0" smtClean="0"/>
                        <a:t>Dan</a:t>
                      </a:r>
                      <a:endParaRPr lang="es-MX" sz="6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8200" y="4419600"/>
            <a:ext cx="7467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dirty="0" smtClean="0"/>
              <a:t>Mandato:</a:t>
            </a:r>
          </a:p>
          <a:p>
            <a:pPr>
              <a:buFontTx/>
              <a:buChar char="-"/>
            </a:pPr>
            <a:r>
              <a:rPr lang="es-MX" sz="4400" dirty="0" smtClean="0"/>
              <a:t>Afirmativo</a:t>
            </a:r>
          </a:p>
          <a:p>
            <a:pPr>
              <a:buFontTx/>
              <a:buChar char="-"/>
            </a:pPr>
            <a:r>
              <a:rPr lang="es-MX" sz="4400" dirty="0" smtClean="0"/>
              <a:t>Negativo</a:t>
            </a:r>
            <a:endParaRPr lang="es-MX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3657600" y="5105400"/>
            <a:ext cx="99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Da</a:t>
            </a:r>
            <a:endParaRPr lang="es-MX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5867400"/>
            <a:ext cx="190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No des</a:t>
            </a:r>
            <a:endParaRPr lang="es-MX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Decir (en el presente) </a:t>
            </a:r>
            <a:endParaRPr lang="es-MX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1397000"/>
          <a:ext cx="6096000" cy="301752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6000" dirty="0" smtClean="0"/>
                        <a:t>Digo</a:t>
                      </a:r>
                      <a:endParaRPr lang="es-MX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6000" dirty="0" smtClean="0"/>
                        <a:t>Decimos</a:t>
                      </a:r>
                      <a:endParaRPr lang="es-MX" sz="60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s-MX" sz="6000" dirty="0" smtClean="0"/>
                        <a:t>Dices</a:t>
                      </a:r>
                      <a:endParaRPr lang="es-MX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6000" dirty="0" smtClean="0"/>
                        <a:t>Decís</a:t>
                      </a:r>
                      <a:endParaRPr lang="es-MX" sz="6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6000" dirty="0" smtClean="0"/>
                        <a:t>Dice</a:t>
                      </a:r>
                      <a:endParaRPr lang="es-MX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6000" dirty="0" smtClean="0"/>
                        <a:t>Dicen</a:t>
                      </a:r>
                      <a:endParaRPr lang="es-MX" sz="6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8200" y="4419600"/>
            <a:ext cx="7467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dirty="0" smtClean="0"/>
              <a:t>Mandato:</a:t>
            </a:r>
          </a:p>
          <a:p>
            <a:pPr>
              <a:buFontTx/>
              <a:buChar char="-"/>
            </a:pPr>
            <a:r>
              <a:rPr lang="es-MX" sz="4400" dirty="0" smtClean="0"/>
              <a:t>Afirmativo:</a:t>
            </a:r>
          </a:p>
          <a:p>
            <a:pPr>
              <a:buFontTx/>
              <a:buChar char="-"/>
            </a:pPr>
            <a:r>
              <a:rPr lang="es-MX" sz="4400" dirty="0" smtClean="0"/>
              <a:t>Negativo:</a:t>
            </a:r>
            <a:endParaRPr lang="es-MX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657600" y="5105400"/>
            <a:ext cx="99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Di</a:t>
            </a:r>
            <a:endParaRPr lang="es-MX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5791200"/>
            <a:ext cx="259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No digas</a:t>
            </a:r>
            <a:endParaRPr lang="es-MX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Practicamos…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s-MX" dirty="0" smtClean="0"/>
              <a:t>Mario (dar) un regalo a Teresa.</a:t>
            </a:r>
          </a:p>
          <a:p>
            <a:pPr marL="514350" indent="-514350">
              <a:buAutoNum type="arabicPeriod"/>
            </a:pPr>
            <a:r>
              <a:rPr lang="es-MX" dirty="0" smtClean="0"/>
              <a:t>Lorenzo (decir) las noticias a los periodistas. </a:t>
            </a:r>
          </a:p>
          <a:p>
            <a:pPr marL="514350" indent="-514350">
              <a:buAutoNum type="arabicPeriod"/>
            </a:pPr>
            <a:r>
              <a:rPr lang="es-MX" dirty="0" smtClean="0"/>
              <a:t>Yo (decir) la información a la policía.</a:t>
            </a:r>
          </a:p>
          <a:p>
            <a:pPr marL="514350" indent="-514350">
              <a:buAutoNum type="arabicPeriod"/>
            </a:pPr>
            <a:r>
              <a:rPr lang="es-MX" dirty="0" smtClean="0"/>
              <a:t>¿(Dar) tú el dinero al comerciante? </a:t>
            </a:r>
          </a:p>
          <a:p>
            <a:pPr marL="514350" indent="-514350">
              <a:buAutoNum type="arabicPeriod"/>
            </a:pPr>
            <a:r>
              <a:rPr lang="es-MX" dirty="0" smtClean="0"/>
              <a:t>Elena y Rico (decir) una mentira a sus padres.</a:t>
            </a:r>
            <a:endParaRPr lang="es-MX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1625025"/>
            <a:ext cx="838200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3200" dirty="0" smtClean="0"/>
              <a:t>da</a:t>
            </a:r>
            <a:endParaRPr lang="es-MX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2209800"/>
            <a:ext cx="1143000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3200" dirty="0" smtClean="0"/>
              <a:t>dice</a:t>
            </a:r>
            <a:endParaRPr lang="es-MX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2743200"/>
            <a:ext cx="1143000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3200" dirty="0" smtClean="0"/>
              <a:t>digo</a:t>
            </a:r>
            <a:endParaRPr lang="es-MX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3352800"/>
            <a:ext cx="838200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3200" dirty="0" smtClean="0"/>
              <a:t>Das</a:t>
            </a:r>
            <a:endParaRPr lang="es-MX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124200" y="3962400"/>
            <a:ext cx="1143000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3200" dirty="0" smtClean="0"/>
              <a:t>dicen</a:t>
            </a:r>
            <a:endParaRPr lang="es-MX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Practicamos – añade los </a:t>
            </a:r>
            <a:r>
              <a:rPr lang="es-MX" dirty="0" err="1" smtClean="0"/>
              <a:t>IOP’s</a:t>
            </a:r>
            <a:r>
              <a:rPr lang="es-MX" dirty="0" smtClean="0"/>
              <a:t> </a:t>
            </a:r>
            <a:r>
              <a:rPr lang="es-MX" dirty="0" smtClean="0">
                <a:sym typeface="Wingdings" pitchFamily="2" charset="2"/>
              </a:rPr>
              <a:t>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s-MX" dirty="0" smtClean="0"/>
              <a:t>Mario         da un regalo a Teresa.</a:t>
            </a:r>
          </a:p>
          <a:p>
            <a:pPr marL="514350" indent="-514350">
              <a:buAutoNum type="arabicPeriod"/>
            </a:pPr>
            <a:r>
              <a:rPr lang="es-MX" dirty="0" smtClean="0"/>
              <a:t>Lorenzo        dice las noticias a los periodistas. </a:t>
            </a:r>
          </a:p>
          <a:p>
            <a:pPr marL="514350" indent="-514350">
              <a:buAutoNum type="arabicPeriod"/>
            </a:pPr>
            <a:r>
              <a:rPr lang="es-MX" dirty="0" smtClean="0"/>
              <a:t>Yo       digo la información a la policía.</a:t>
            </a:r>
          </a:p>
          <a:p>
            <a:pPr marL="514350" indent="-514350">
              <a:buAutoNum type="arabicPeriod"/>
            </a:pPr>
            <a:r>
              <a:rPr lang="es-MX" dirty="0" smtClean="0"/>
              <a:t>¿        das tú el dinero al comerciante? </a:t>
            </a:r>
          </a:p>
          <a:p>
            <a:pPr marL="514350" indent="-514350">
              <a:buAutoNum type="arabicPeriod"/>
            </a:pPr>
            <a:r>
              <a:rPr lang="es-MX" dirty="0" smtClean="0"/>
              <a:t>Elena y Rico         dicen una mentira a sus padres.</a:t>
            </a:r>
            <a:endParaRPr lang="es-MX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1625025"/>
            <a:ext cx="609600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3200" dirty="0" smtClean="0"/>
              <a:t>le</a:t>
            </a:r>
            <a:endParaRPr lang="es-MX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2209800"/>
            <a:ext cx="685800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3200" dirty="0" smtClean="0"/>
              <a:t>les</a:t>
            </a:r>
            <a:endParaRPr lang="es-MX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2743200"/>
            <a:ext cx="533400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3200" dirty="0" smtClean="0"/>
              <a:t>le</a:t>
            </a:r>
            <a:endParaRPr lang="es-MX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3352800"/>
            <a:ext cx="609600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3200" dirty="0" smtClean="0"/>
              <a:t>Le</a:t>
            </a:r>
            <a:endParaRPr lang="es-MX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971800" y="3911025"/>
            <a:ext cx="685800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3200" dirty="0" smtClean="0"/>
              <a:t>les</a:t>
            </a:r>
            <a:endParaRPr lang="es-MX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s-MX" dirty="0" err="1" smtClean="0"/>
              <a:t>Object</a:t>
            </a:r>
            <a:r>
              <a:rPr lang="es-MX" dirty="0" smtClean="0"/>
              <a:t> </a:t>
            </a:r>
            <a:r>
              <a:rPr lang="es-MX" dirty="0" err="1" smtClean="0"/>
              <a:t>Pronouns</a:t>
            </a:r>
            <a:r>
              <a:rPr lang="es-MX" dirty="0" smtClean="0"/>
              <a:t>: 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4038600" cy="4525963"/>
          </a:xfrm>
        </p:spPr>
        <p:txBody>
          <a:bodyPr/>
          <a:lstStyle/>
          <a:p>
            <a:r>
              <a:rPr lang="es-MX" b="1" dirty="0" smtClean="0">
                <a:solidFill>
                  <a:schemeClr val="tx2">
                    <a:lumMod val="75000"/>
                  </a:schemeClr>
                </a:solidFill>
              </a:rPr>
              <a:t>INDIRECT: </a:t>
            </a:r>
          </a:p>
          <a:p>
            <a:pPr lvl="1"/>
            <a:r>
              <a:rPr lang="es-MX" dirty="0" err="1" smtClean="0"/>
              <a:t>answer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question</a:t>
            </a:r>
            <a:r>
              <a:rPr lang="es-MX" dirty="0"/>
              <a:t> </a:t>
            </a:r>
            <a:r>
              <a:rPr lang="es-MX" dirty="0" smtClean="0"/>
              <a:t>“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whom</a:t>
            </a:r>
            <a:r>
              <a:rPr lang="es-MX" dirty="0" smtClean="0"/>
              <a:t>?” </a:t>
            </a:r>
          </a:p>
          <a:p>
            <a:pPr lvl="1"/>
            <a:r>
              <a:rPr lang="es-MX" dirty="0" smtClean="0"/>
              <a:t>I </a:t>
            </a:r>
            <a:r>
              <a:rPr lang="es-MX" dirty="0" err="1" smtClean="0"/>
              <a:t>gave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b="1" u="sng" dirty="0" smtClean="0"/>
              <a:t>John</a:t>
            </a:r>
            <a:r>
              <a:rPr lang="es-MX" dirty="0" smtClean="0"/>
              <a:t>. –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gave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whom</a:t>
            </a:r>
            <a:r>
              <a:rPr lang="es-MX" dirty="0" smtClean="0"/>
              <a:t>?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b="1" u="sng" dirty="0" err="1" smtClean="0"/>
              <a:t>him</a:t>
            </a:r>
            <a:r>
              <a:rPr lang="es-MX" dirty="0" smtClean="0"/>
              <a:t>. </a:t>
            </a:r>
            <a:endParaRPr lang="es-MX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524000"/>
            <a:ext cx="4038600" cy="4525963"/>
          </a:xfrm>
        </p:spPr>
        <p:txBody>
          <a:bodyPr/>
          <a:lstStyle/>
          <a:p>
            <a:r>
              <a:rPr lang="es-MX" b="1" dirty="0" smtClean="0">
                <a:solidFill>
                  <a:srgbClr val="00B050"/>
                </a:solidFill>
              </a:rPr>
              <a:t>DIRECT: </a:t>
            </a:r>
            <a:endParaRPr lang="es-MX" b="1" dirty="0">
              <a:solidFill>
                <a:srgbClr val="00B050"/>
              </a:solidFill>
            </a:endParaRPr>
          </a:p>
          <a:p>
            <a:pPr lvl="1"/>
            <a:r>
              <a:rPr lang="es-MX" dirty="0" err="1" smtClean="0"/>
              <a:t>Answer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question</a:t>
            </a:r>
            <a:r>
              <a:rPr lang="es-MX" dirty="0" smtClean="0"/>
              <a:t> “</a:t>
            </a:r>
            <a:r>
              <a:rPr lang="es-MX" dirty="0" err="1" smtClean="0"/>
              <a:t>what</a:t>
            </a:r>
            <a:r>
              <a:rPr lang="es-MX" dirty="0" smtClean="0"/>
              <a:t>?”</a:t>
            </a:r>
          </a:p>
          <a:p>
            <a:pPr lvl="1"/>
            <a:r>
              <a:rPr lang="es-MX" dirty="0" smtClean="0"/>
              <a:t>I </a:t>
            </a:r>
            <a:r>
              <a:rPr lang="es-MX" dirty="0" err="1" smtClean="0"/>
              <a:t>like</a:t>
            </a:r>
            <a:r>
              <a:rPr lang="es-MX" dirty="0" smtClean="0"/>
              <a:t> </a:t>
            </a:r>
            <a:r>
              <a:rPr lang="es-MX" b="1" u="sng" dirty="0" smtClean="0"/>
              <a:t>chocolate</a:t>
            </a:r>
            <a:r>
              <a:rPr lang="es-MX" dirty="0" smtClean="0"/>
              <a:t>. – </a:t>
            </a:r>
            <a:r>
              <a:rPr lang="es-MX" dirty="0" err="1" smtClean="0"/>
              <a:t>What</a:t>
            </a:r>
            <a:r>
              <a:rPr lang="es-MX" dirty="0" smtClean="0"/>
              <a:t>? I </a:t>
            </a:r>
            <a:r>
              <a:rPr lang="es-MX" dirty="0" err="1" smtClean="0"/>
              <a:t>like</a:t>
            </a:r>
            <a:r>
              <a:rPr lang="es-MX" dirty="0" smtClean="0"/>
              <a:t> </a:t>
            </a:r>
            <a:r>
              <a:rPr lang="es-MX" b="1" u="sng" dirty="0" err="1" smtClean="0"/>
              <a:t>it</a:t>
            </a:r>
            <a:r>
              <a:rPr lang="es-MX" b="1" u="sng" dirty="0" smtClean="0"/>
              <a:t>.</a:t>
            </a:r>
            <a:r>
              <a:rPr lang="es-MX" dirty="0" smtClean="0"/>
              <a:t> </a:t>
            </a:r>
            <a:endParaRPr lang="es-MX" dirty="0"/>
          </a:p>
        </p:txBody>
      </p:sp>
      <p:pic>
        <p:nvPicPr>
          <p:cNvPr id="1026" name="Picture 2" descr="C:\Users\Erin\AppData\Local\Microsoft\Windows\Temporary Internet Files\Content.IE5\LF33FW7D\MC90043637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038600"/>
            <a:ext cx="1714500" cy="1714500"/>
          </a:xfrm>
          <a:prstGeom prst="rect">
            <a:avLst/>
          </a:prstGeom>
          <a:noFill/>
        </p:spPr>
      </p:pic>
      <p:pic>
        <p:nvPicPr>
          <p:cNvPr id="1028" name="Picture 4" descr="C:\Users\Erin\AppData\Local\Microsoft\Windows\Temporary Internet Files\Content.IE5\RW1OKOJD\MC90039088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4343400"/>
            <a:ext cx="1810512" cy="15435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s-MX" dirty="0" smtClean="0"/>
              <a:t>Practicamos: ¿</a:t>
            </a:r>
            <a:r>
              <a:rPr lang="es-MX" b="1" dirty="0" err="1" smtClean="0">
                <a:solidFill>
                  <a:schemeClr val="tx2"/>
                </a:solidFill>
              </a:rPr>
              <a:t>Direct</a:t>
            </a:r>
            <a:r>
              <a:rPr lang="es-MX" dirty="0" smtClean="0"/>
              <a:t> </a:t>
            </a:r>
            <a:r>
              <a:rPr lang="es-MX" dirty="0" err="1" smtClean="0"/>
              <a:t>or</a:t>
            </a:r>
            <a:r>
              <a:rPr lang="es-MX" dirty="0" smtClean="0"/>
              <a:t> </a:t>
            </a:r>
            <a:r>
              <a:rPr lang="es-MX" b="1" dirty="0" err="1" smtClean="0">
                <a:solidFill>
                  <a:srgbClr val="00B050"/>
                </a:solidFill>
              </a:rPr>
              <a:t>Indirect</a:t>
            </a:r>
            <a:r>
              <a:rPr lang="es-MX" dirty="0" smtClean="0"/>
              <a:t>?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s-MX" dirty="0" smtClean="0"/>
              <a:t>El bombero apaga </a:t>
            </a:r>
            <a:r>
              <a:rPr lang="es-MX" u="sng" dirty="0" smtClean="0"/>
              <a:t>los incendios</a:t>
            </a:r>
            <a:r>
              <a:rPr lang="es-MX" dirty="0" smtClean="0"/>
              <a:t>.</a:t>
            </a:r>
          </a:p>
          <a:p>
            <a:pPr marL="914400" lvl="1" indent="-514350">
              <a:buAutoNum type="arabicPeriod"/>
            </a:pPr>
            <a:r>
              <a:rPr lang="es-MX" dirty="0" smtClean="0"/>
              <a:t>El bombero </a:t>
            </a:r>
            <a:r>
              <a:rPr lang="es-MX" u="sng" dirty="0" smtClean="0"/>
              <a:t>los</a:t>
            </a:r>
            <a:r>
              <a:rPr lang="es-MX" dirty="0" smtClean="0"/>
              <a:t> apaga.</a:t>
            </a:r>
          </a:p>
          <a:p>
            <a:pPr marL="514350" indent="-514350">
              <a:buAutoNum type="arabicPeriod"/>
            </a:pPr>
            <a:r>
              <a:rPr lang="es-MX" dirty="0" smtClean="0"/>
              <a:t>El médico da medicina </a:t>
            </a:r>
            <a:r>
              <a:rPr lang="es-MX" u="sng" dirty="0" smtClean="0"/>
              <a:t>a los enfermos</a:t>
            </a:r>
            <a:r>
              <a:rPr lang="es-MX" dirty="0" smtClean="0"/>
              <a:t>.</a:t>
            </a:r>
          </a:p>
          <a:p>
            <a:pPr marL="914400" lvl="1" indent="-514350">
              <a:buAutoNum type="arabicPeriod"/>
            </a:pPr>
            <a:r>
              <a:rPr lang="es-MX" dirty="0" smtClean="0"/>
              <a:t>El médico </a:t>
            </a:r>
            <a:r>
              <a:rPr lang="es-MX" u="sng" dirty="0" smtClean="0"/>
              <a:t>les</a:t>
            </a:r>
            <a:r>
              <a:rPr lang="es-MX" dirty="0" smtClean="0"/>
              <a:t> da medicina.</a:t>
            </a:r>
          </a:p>
          <a:p>
            <a:pPr marL="514350" indent="-514350">
              <a:buAutoNum type="arabicPeriod"/>
            </a:pPr>
            <a:r>
              <a:rPr lang="es-MX" dirty="0" smtClean="0"/>
              <a:t>La persona da información </a:t>
            </a:r>
            <a:r>
              <a:rPr lang="es-MX" u="sng" dirty="0" smtClean="0"/>
              <a:t>al periodista</a:t>
            </a:r>
            <a:r>
              <a:rPr lang="es-MX" dirty="0" smtClean="0"/>
              <a:t>.</a:t>
            </a:r>
          </a:p>
          <a:p>
            <a:pPr marL="914400" lvl="1" indent="-514350">
              <a:buAutoNum type="arabicPeriod"/>
            </a:pPr>
            <a:r>
              <a:rPr lang="es-MX" dirty="0" smtClean="0"/>
              <a:t>La persona le da información.</a:t>
            </a:r>
          </a:p>
          <a:p>
            <a:pPr marL="514350" indent="-514350">
              <a:buAutoNum type="arabicPeriod"/>
            </a:pPr>
            <a:r>
              <a:rPr lang="es-MX" dirty="0" smtClean="0"/>
              <a:t>El cartero entrega </a:t>
            </a:r>
            <a:r>
              <a:rPr lang="es-MX" u="sng" dirty="0" smtClean="0"/>
              <a:t>las cartas</a:t>
            </a:r>
            <a:r>
              <a:rPr lang="es-MX" dirty="0" smtClean="0"/>
              <a:t>.</a:t>
            </a:r>
          </a:p>
          <a:p>
            <a:pPr marL="914400" lvl="1" indent="-514350">
              <a:buAutoNum type="arabicPeriod"/>
            </a:pPr>
            <a:r>
              <a:rPr lang="es-MX" dirty="0" smtClean="0"/>
              <a:t>El cartero las entrega. </a:t>
            </a:r>
          </a:p>
          <a:p>
            <a:pPr marL="514350" indent="-514350">
              <a:buAutoNum type="arabicPeriod"/>
            </a:pPr>
            <a:r>
              <a:rPr lang="es-MX" dirty="0" smtClean="0"/>
              <a:t>Da el ratón </a:t>
            </a:r>
            <a:r>
              <a:rPr lang="es-MX" u="sng" dirty="0" smtClean="0"/>
              <a:t>a la programadora</a:t>
            </a:r>
            <a:r>
              <a:rPr lang="es-MX" dirty="0" smtClean="0"/>
              <a:t>.</a:t>
            </a:r>
          </a:p>
          <a:p>
            <a:pPr marL="914400" lvl="1" indent="-514350">
              <a:buAutoNum type="arabicPeriod"/>
            </a:pPr>
            <a:r>
              <a:rPr lang="es-MX" dirty="0" smtClean="0"/>
              <a:t>Le da el ratón.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s-MX" dirty="0" smtClean="0"/>
              <a:t>¡Extra!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have</a:t>
            </a:r>
            <a:r>
              <a:rPr lang="es-MX" dirty="0" smtClean="0"/>
              <a:t> a DOP and </a:t>
            </a:r>
            <a:r>
              <a:rPr lang="es-MX" dirty="0" err="1" smtClean="0"/>
              <a:t>an</a:t>
            </a:r>
            <a:r>
              <a:rPr lang="es-MX" dirty="0" smtClean="0"/>
              <a:t> IOP: </a:t>
            </a:r>
          </a:p>
          <a:p>
            <a:pPr lvl="1"/>
            <a:r>
              <a:rPr lang="es-MX" dirty="0" smtClean="0"/>
              <a:t>1st – </a:t>
            </a:r>
            <a:r>
              <a:rPr lang="es-MX" dirty="0" err="1" smtClean="0"/>
              <a:t>Indirect</a:t>
            </a:r>
            <a:endParaRPr lang="es-MX" dirty="0" smtClean="0"/>
          </a:p>
          <a:p>
            <a:pPr lvl="1"/>
            <a:r>
              <a:rPr lang="es-MX" dirty="0" smtClean="0"/>
              <a:t>2nd – </a:t>
            </a:r>
            <a:r>
              <a:rPr lang="es-MX" dirty="0" err="1" smtClean="0"/>
              <a:t>Direct</a:t>
            </a:r>
            <a:endParaRPr lang="es-MX" dirty="0" smtClean="0"/>
          </a:p>
          <a:p>
            <a:r>
              <a:rPr lang="es-MX" dirty="0" smtClean="0"/>
              <a:t>Juan </a:t>
            </a:r>
            <a:r>
              <a:rPr lang="es-MX" dirty="0" err="1" smtClean="0"/>
              <a:t>buys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book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me.</a:t>
            </a:r>
          </a:p>
          <a:p>
            <a:pPr lvl="1"/>
            <a:r>
              <a:rPr lang="es-MX" dirty="0" smtClean="0"/>
              <a:t>Juan compra el libro para mí. </a:t>
            </a:r>
          </a:p>
          <a:p>
            <a:pPr lvl="1"/>
            <a:r>
              <a:rPr lang="es-MX" dirty="0" smtClean="0"/>
              <a:t>Juan me lo compra.</a:t>
            </a:r>
          </a:p>
          <a:p>
            <a:pPr lvl="1"/>
            <a:endParaRPr lang="es-MX" dirty="0" smtClean="0"/>
          </a:p>
          <a:p>
            <a:r>
              <a:rPr lang="es-MX" dirty="0" smtClean="0"/>
              <a:t>**</a:t>
            </a:r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have</a:t>
            </a:r>
            <a:r>
              <a:rPr lang="es-MX" dirty="0" smtClean="0"/>
              <a:t> 2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begin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“l” (les la / le lo, </a:t>
            </a:r>
            <a:r>
              <a:rPr lang="es-MX" dirty="0" err="1" smtClean="0"/>
              <a:t>etc</a:t>
            </a:r>
            <a:r>
              <a:rPr lang="es-MX" dirty="0" smtClean="0"/>
              <a:t>) </a:t>
            </a:r>
            <a:r>
              <a:rPr lang="es-MX" dirty="0" err="1" smtClean="0"/>
              <a:t>change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first</a:t>
            </a:r>
            <a:r>
              <a:rPr lang="es-MX" dirty="0" smtClean="0"/>
              <a:t> </a:t>
            </a:r>
            <a:r>
              <a:rPr lang="es-MX" dirty="0" err="1" smtClean="0"/>
              <a:t>one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se.</a:t>
            </a:r>
          </a:p>
          <a:p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will</a:t>
            </a:r>
            <a:r>
              <a:rPr lang="es-MX" dirty="0" smtClean="0"/>
              <a:t>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need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know</a:t>
            </a:r>
            <a:r>
              <a:rPr lang="es-MX" dirty="0" smtClean="0"/>
              <a:t> </a:t>
            </a:r>
            <a:r>
              <a:rPr lang="es-MX" dirty="0" err="1" smtClean="0"/>
              <a:t>this</a:t>
            </a:r>
            <a:r>
              <a:rPr lang="es-MX" dirty="0" smtClean="0"/>
              <a:t>… </a:t>
            </a:r>
            <a:r>
              <a:rPr lang="es-MX" dirty="0" err="1" smtClean="0"/>
              <a:t>yet</a:t>
            </a:r>
            <a:r>
              <a:rPr lang="es-MX" dirty="0" smtClean="0"/>
              <a:t> </a:t>
            </a:r>
            <a:r>
              <a:rPr lang="es-MX" dirty="0" smtClean="0">
                <a:sym typeface="Wingdings" pitchFamily="2" charset="2"/>
              </a:rPr>
              <a:t></a:t>
            </a:r>
            <a:endParaRPr lang="es-MX" dirty="0" smtClean="0"/>
          </a:p>
          <a:p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s-MX" sz="5400" b="1" dirty="0"/>
              <a:t>¿</a:t>
            </a:r>
            <a:r>
              <a:rPr lang="es-MX" sz="5400" b="1" dirty="0" smtClean="0">
                <a:solidFill>
                  <a:schemeClr val="tx2"/>
                </a:solidFill>
              </a:rPr>
              <a:t>DOP</a:t>
            </a:r>
            <a:r>
              <a:rPr lang="es-MX" sz="5400" b="1" dirty="0" smtClean="0"/>
              <a:t> o </a:t>
            </a:r>
            <a:r>
              <a:rPr lang="es-MX" sz="5400" b="1" dirty="0" smtClean="0">
                <a:solidFill>
                  <a:srgbClr val="00B050"/>
                </a:solidFill>
              </a:rPr>
              <a:t>IOP</a:t>
            </a:r>
            <a:r>
              <a:rPr lang="es-MX" sz="5400" b="1" dirty="0" smtClean="0"/>
              <a:t>?</a:t>
            </a:r>
            <a:endParaRPr lang="es-MX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23622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s-MX" sz="6000" dirty="0" smtClean="0"/>
              <a:t>Uds. dan los dulces a </a:t>
            </a:r>
            <a:r>
              <a:rPr lang="es-MX" sz="6000" u="sng" dirty="0" smtClean="0"/>
              <a:t>los niños </a:t>
            </a:r>
            <a:r>
              <a:rPr lang="es-MX" sz="6000" dirty="0" smtClean="0"/>
              <a:t>en casa.</a:t>
            </a:r>
          </a:p>
          <a:p>
            <a:endParaRPr lang="es-MX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3124200"/>
            <a:ext cx="7315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 smtClean="0">
                <a:solidFill>
                  <a:srgbClr val="FF0000"/>
                </a:solidFill>
              </a:rPr>
              <a:t>-Uds. </a:t>
            </a:r>
            <a:r>
              <a:rPr lang="es-MX" sz="6000" b="1" dirty="0" smtClean="0">
                <a:solidFill>
                  <a:srgbClr val="00B050"/>
                </a:solidFill>
              </a:rPr>
              <a:t>les</a:t>
            </a:r>
            <a:r>
              <a:rPr lang="es-MX" sz="6000" b="1" dirty="0" smtClean="0">
                <a:solidFill>
                  <a:srgbClr val="FF0000"/>
                </a:solidFill>
              </a:rPr>
              <a:t> dan los dulces a los niños. </a:t>
            </a:r>
          </a:p>
          <a:p>
            <a:r>
              <a:rPr lang="es-MX" sz="6000" b="1" dirty="0" smtClean="0">
                <a:solidFill>
                  <a:srgbClr val="FF0000"/>
                </a:solidFill>
              </a:rPr>
              <a:t>-Uds. </a:t>
            </a:r>
            <a:r>
              <a:rPr lang="es-MX" sz="6000" b="1" dirty="0" smtClean="0">
                <a:solidFill>
                  <a:srgbClr val="00B050"/>
                </a:solidFill>
              </a:rPr>
              <a:t>se</a:t>
            </a:r>
            <a:r>
              <a:rPr lang="es-MX" sz="6000" b="1" dirty="0" smtClean="0">
                <a:solidFill>
                  <a:srgbClr val="FF0000"/>
                </a:solidFill>
              </a:rPr>
              <a:t> </a:t>
            </a:r>
            <a:r>
              <a:rPr lang="es-MX" sz="6000" b="1" dirty="0" smtClean="0">
                <a:solidFill>
                  <a:schemeClr val="tx2"/>
                </a:solidFill>
              </a:rPr>
              <a:t>los</a:t>
            </a:r>
            <a:r>
              <a:rPr lang="es-MX" sz="6000" b="1" dirty="0" smtClean="0">
                <a:solidFill>
                  <a:srgbClr val="FF0000"/>
                </a:solidFill>
              </a:rPr>
              <a:t> dan. </a:t>
            </a:r>
            <a:endParaRPr lang="es-MX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s-MX" sz="6600" dirty="0" smtClean="0"/>
              <a:t>2. Tú das consejos a </a:t>
            </a:r>
            <a:r>
              <a:rPr lang="es-MX" sz="6600" u="sng" dirty="0" smtClean="0"/>
              <a:t>mi</a:t>
            </a:r>
            <a:r>
              <a:rPr lang="es-MX" sz="6600" dirty="0" smtClean="0"/>
              <a:t>. </a:t>
            </a:r>
          </a:p>
          <a:p>
            <a:endParaRPr lang="es-MX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3124200"/>
            <a:ext cx="731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 smtClean="0">
                <a:solidFill>
                  <a:srgbClr val="FF0000"/>
                </a:solidFill>
              </a:rPr>
              <a:t>-Tú me das consejos.</a:t>
            </a:r>
          </a:p>
          <a:p>
            <a:r>
              <a:rPr lang="es-MX" sz="6000" b="1" dirty="0" smtClean="0">
                <a:solidFill>
                  <a:srgbClr val="FF0000"/>
                </a:solidFill>
              </a:rPr>
              <a:t>-Tú me los das.</a:t>
            </a:r>
            <a:endParaRPr lang="es-MX" sz="6000" b="1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5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¿</a:t>
            </a:r>
            <a:r>
              <a:rPr kumimoji="0" lang="es-MX" sz="5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DOP</a:t>
            </a:r>
            <a:r>
              <a:rPr kumimoji="0" lang="es-MX" sz="5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 </a:t>
            </a:r>
            <a:r>
              <a:rPr kumimoji="0" lang="es-MX" sz="54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IOP</a:t>
            </a:r>
            <a:r>
              <a:rPr kumimoji="0" lang="es-MX" sz="5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s-MX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s-MX" sz="6000" dirty="0" smtClean="0"/>
              <a:t>3. Nosotros abordamos </a:t>
            </a:r>
            <a:r>
              <a:rPr lang="es-MX" sz="6000" u="sng" dirty="0" smtClean="0"/>
              <a:t>el avión</a:t>
            </a:r>
            <a:r>
              <a:rPr lang="es-MX" sz="6000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3124200"/>
            <a:ext cx="838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 smtClean="0">
                <a:solidFill>
                  <a:srgbClr val="FF0000"/>
                </a:solidFill>
              </a:rPr>
              <a:t>- Nosotros </a:t>
            </a:r>
            <a:r>
              <a:rPr lang="es-MX" sz="6000" b="1" dirty="0" smtClean="0">
                <a:solidFill>
                  <a:schemeClr val="tx2"/>
                </a:solidFill>
              </a:rPr>
              <a:t>lo</a:t>
            </a:r>
            <a:r>
              <a:rPr lang="es-MX" sz="6000" b="1" dirty="0" smtClean="0">
                <a:solidFill>
                  <a:srgbClr val="FF0000"/>
                </a:solidFill>
              </a:rPr>
              <a:t> abordamos.</a:t>
            </a:r>
            <a:endParaRPr lang="es-MX" sz="6000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5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¿</a:t>
            </a:r>
            <a:r>
              <a:rPr kumimoji="0" lang="es-MX" sz="5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DOP</a:t>
            </a:r>
            <a:r>
              <a:rPr kumimoji="0" lang="es-MX" sz="5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 </a:t>
            </a:r>
            <a:r>
              <a:rPr kumimoji="0" lang="es-MX" sz="54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IOP</a:t>
            </a:r>
            <a:r>
              <a:rPr kumimoji="0" lang="es-MX" sz="5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s-MX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s-MX" dirty="0"/>
              <a:t>¿</a:t>
            </a:r>
            <a:r>
              <a:rPr lang="es-MX" dirty="0" smtClean="0"/>
              <a:t>DOP o IOP?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s-MX" sz="6000" dirty="0" smtClean="0"/>
              <a:t>4. Los dentistas limpian </a:t>
            </a:r>
            <a:r>
              <a:rPr lang="es-MX" sz="6000" u="sng" dirty="0" smtClean="0"/>
              <a:t>mis dientes.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3124200"/>
            <a:ext cx="731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 smtClean="0">
                <a:solidFill>
                  <a:srgbClr val="FF0000"/>
                </a:solidFill>
              </a:rPr>
              <a:t>-Los dentistas </a:t>
            </a:r>
            <a:r>
              <a:rPr lang="es-MX" sz="6000" b="1" dirty="0" smtClean="0">
                <a:solidFill>
                  <a:schemeClr val="tx2"/>
                </a:solidFill>
              </a:rPr>
              <a:t>los</a:t>
            </a:r>
            <a:r>
              <a:rPr lang="es-MX" sz="6000" b="1" dirty="0" smtClean="0">
                <a:solidFill>
                  <a:srgbClr val="FF0000"/>
                </a:solidFill>
              </a:rPr>
              <a:t> limpian. </a:t>
            </a:r>
            <a:endParaRPr lang="es-MX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s-MX" sz="6000" dirty="0" smtClean="0"/>
              <a:t>5. El cocinero cocina </a:t>
            </a:r>
            <a:r>
              <a:rPr lang="es-MX" sz="6000" u="sng" dirty="0" smtClean="0"/>
              <a:t>la comida</a:t>
            </a:r>
            <a:r>
              <a:rPr lang="es-MX" sz="6000" dirty="0" smtClean="0"/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3124200"/>
            <a:ext cx="731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 smtClean="0">
                <a:solidFill>
                  <a:srgbClr val="FF0000"/>
                </a:solidFill>
              </a:rPr>
              <a:t>-El cocinero </a:t>
            </a:r>
            <a:r>
              <a:rPr lang="es-MX" sz="6000" b="1" dirty="0" smtClean="0">
                <a:solidFill>
                  <a:schemeClr val="tx2"/>
                </a:solidFill>
              </a:rPr>
              <a:t>la</a:t>
            </a:r>
            <a:r>
              <a:rPr lang="es-MX" sz="6000" b="1" dirty="0" smtClean="0">
                <a:solidFill>
                  <a:srgbClr val="FF0000"/>
                </a:solidFill>
              </a:rPr>
              <a:t> cocina.</a:t>
            </a:r>
            <a:endParaRPr lang="es-MX" sz="6000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5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¿</a:t>
            </a:r>
            <a:r>
              <a:rPr kumimoji="0" lang="es-MX" sz="5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DOP</a:t>
            </a:r>
            <a:r>
              <a:rPr kumimoji="0" lang="es-MX" sz="5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 </a:t>
            </a:r>
            <a:r>
              <a:rPr kumimoji="0" lang="es-MX" sz="54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IOP</a:t>
            </a:r>
            <a:r>
              <a:rPr kumimoji="0" lang="es-MX" sz="5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s-MX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s-MX" sz="6000" dirty="0" smtClean="0"/>
              <a:t>6. Uds. conocen </a:t>
            </a:r>
            <a:r>
              <a:rPr lang="es-MX" sz="6000" u="sng" dirty="0" smtClean="0"/>
              <a:t>las calles </a:t>
            </a:r>
            <a:r>
              <a:rPr lang="es-MX" sz="6000" dirty="0" smtClean="0"/>
              <a:t>de Madrid.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3124200"/>
            <a:ext cx="731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 smtClean="0">
                <a:solidFill>
                  <a:srgbClr val="FF0000"/>
                </a:solidFill>
              </a:rPr>
              <a:t>-Uds. </a:t>
            </a:r>
            <a:r>
              <a:rPr lang="es-MX" sz="6000" b="1" dirty="0" smtClean="0">
                <a:solidFill>
                  <a:schemeClr val="tx2"/>
                </a:solidFill>
              </a:rPr>
              <a:t>las</a:t>
            </a:r>
            <a:r>
              <a:rPr lang="es-MX" sz="6000" b="1" dirty="0" smtClean="0">
                <a:solidFill>
                  <a:srgbClr val="FF0000"/>
                </a:solidFill>
              </a:rPr>
              <a:t> conocen</a:t>
            </a:r>
            <a:endParaRPr lang="es-MX" sz="6000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¿</a:t>
            </a:r>
            <a:r>
              <a:rPr kumimoji="0" lang="es-MX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DOP</a:t>
            </a:r>
            <a:r>
              <a:rPr kumimoji="0" lang="es-MX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 </a:t>
            </a:r>
            <a:r>
              <a:rPr kumimoji="0" lang="es-MX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IOP</a:t>
            </a:r>
            <a:r>
              <a:rPr kumimoji="0" lang="es-MX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s-MX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s-MX" dirty="0" smtClean="0"/>
          </a:p>
          <a:p>
            <a:pPr marL="514350" indent="-514350">
              <a:buNone/>
            </a:pPr>
            <a:r>
              <a:rPr lang="es-MX" sz="6000" dirty="0" smtClean="0"/>
              <a:t>7. El bombero ayuda </a:t>
            </a:r>
            <a:r>
              <a:rPr lang="es-MX" sz="6000" u="sng" dirty="0" smtClean="0"/>
              <a:t>a ti</a:t>
            </a:r>
            <a:r>
              <a:rPr lang="es-MX" sz="6000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3124200"/>
            <a:ext cx="731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 smtClean="0">
                <a:solidFill>
                  <a:srgbClr val="FF0000"/>
                </a:solidFill>
              </a:rPr>
              <a:t>-El bombero </a:t>
            </a:r>
            <a:r>
              <a:rPr lang="es-MX" sz="6000" b="1" dirty="0" smtClean="0">
                <a:solidFill>
                  <a:srgbClr val="00B050"/>
                </a:solidFill>
              </a:rPr>
              <a:t>te</a:t>
            </a:r>
            <a:r>
              <a:rPr lang="es-MX" sz="6000" b="1" dirty="0" smtClean="0">
                <a:solidFill>
                  <a:srgbClr val="FF0000"/>
                </a:solidFill>
              </a:rPr>
              <a:t> ayuda.</a:t>
            </a:r>
            <a:endParaRPr lang="es-MX" sz="6000" b="1" dirty="0">
              <a:solidFill>
                <a:srgbClr val="FF000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5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¿</a:t>
            </a:r>
            <a:r>
              <a:rPr kumimoji="0" lang="es-MX" sz="5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DOP</a:t>
            </a:r>
            <a:r>
              <a:rPr kumimoji="0" lang="es-MX" sz="5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 </a:t>
            </a:r>
            <a:r>
              <a:rPr kumimoji="0" lang="es-MX" sz="54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IOP</a:t>
            </a:r>
            <a:r>
              <a:rPr kumimoji="0" lang="es-MX" sz="5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s-MX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s-MX" sz="5400" dirty="0" smtClean="0"/>
              <a:t>8. Los estudiantes dan las cartas </a:t>
            </a:r>
            <a:r>
              <a:rPr lang="es-MX" sz="5400" u="sng" dirty="0" smtClean="0"/>
              <a:t>a otros estudiantes</a:t>
            </a:r>
            <a:r>
              <a:rPr lang="es-MX" sz="5400" dirty="0" smtClean="0"/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590800"/>
            <a:ext cx="9372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b="1" dirty="0" smtClean="0">
                <a:solidFill>
                  <a:srgbClr val="FF0000"/>
                </a:solidFill>
              </a:rPr>
              <a:t>Los estudiantes </a:t>
            </a:r>
            <a:r>
              <a:rPr lang="es-MX" sz="5400" b="1" dirty="0" smtClean="0">
                <a:solidFill>
                  <a:srgbClr val="00B050"/>
                </a:solidFill>
              </a:rPr>
              <a:t>les</a:t>
            </a:r>
            <a:r>
              <a:rPr lang="es-MX" sz="5400" b="1" dirty="0" smtClean="0">
                <a:solidFill>
                  <a:srgbClr val="FF0000"/>
                </a:solidFill>
              </a:rPr>
              <a:t> dan las cartas a otros estudiantes. / </a:t>
            </a:r>
          </a:p>
          <a:p>
            <a:r>
              <a:rPr lang="es-MX" sz="5400" b="1" dirty="0" smtClean="0">
                <a:solidFill>
                  <a:srgbClr val="FF0000"/>
                </a:solidFill>
              </a:rPr>
              <a:t>Los estudiantes </a:t>
            </a:r>
            <a:r>
              <a:rPr lang="es-MX" sz="5400" b="1" dirty="0" smtClean="0">
                <a:solidFill>
                  <a:srgbClr val="00B050"/>
                </a:solidFill>
              </a:rPr>
              <a:t>se</a:t>
            </a:r>
            <a:r>
              <a:rPr lang="es-MX" sz="5400" b="1" dirty="0" smtClean="0">
                <a:solidFill>
                  <a:srgbClr val="FF0000"/>
                </a:solidFill>
              </a:rPr>
              <a:t> </a:t>
            </a:r>
            <a:r>
              <a:rPr lang="es-MX" sz="5400" b="1" dirty="0" smtClean="0">
                <a:solidFill>
                  <a:schemeClr val="tx2"/>
                </a:solidFill>
              </a:rPr>
              <a:t>las</a:t>
            </a:r>
            <a:r>
              <a:rPr lang="es-MX" sz="5400" b="1" dirty="0" smtClean="0">
                <a:solidFill>
                  <a:srgbClr val="FF0000"/>
                </a:solidFill>
              </a:rPr>
              <a:t> dan. </a:t>
            </a:r>
            <a:endParaRPr lang="es-MX" sz="5400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5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¿</a:t>
            </a:r>
            <a:r>
              <a:rPr kumimoji="0" lang="es-MX" sz="5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DOP</a:t>
            </a:r>
            <a:r>
              <a:rPr kumimoji="0" lang="es-MX" sz="5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 </a:t>
            </a:r>
            <a:r>
              <a:rPr kumimoji="0" lang="es-MX" sz="54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IOP</a:t>
            </a:r>
            <a:r>
              <a:rPr kumimoji="0" lang="es-MX" sz="5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s-MX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>
            <a:normAutofit fontScale="90000"/>
          </a:bodyPr>
          <a:lstStyle/>
          <a:p>
            <a:r>
              <a:rPr lang="es-MX" dirty="0" err="1" smtClean="0"/>
              <a:t>Indirect</a:t>
            </a:r>
            <a:r>
              <a:rPr lang="es-MX" dirty="0" smtClean="0"/>
              <a:t> </a:t>
            </a:r>
            <a:r>
              <a:rPr lang="es-MX" dirty="0" err="1" smtClean="0"/>
              <a:t>Object</a:t>
            </a:r>
            <a:r>
              <a:rPr lang="es-MX" dirty="0" smtClean="0"/>
              <a:t> </a:t>
            </a:r>
            <a:r>
              <a:rPr lang="es-MX" dirty="0" err="1" smtClean="0"/>
              <a:t>Pronouns</a:t>
            </a:r>
            <a:r>
              <a:rPr lang="es-MX" dirty="0" smtClean="0"/>
              <a:t>: </a:t>
            </a:r>
            <a:r>
              <a:rPr lang="es-MX" dirty="0" err="1" smtClean="0"/>
              <a:t>English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s-MX" dirty="0" err="1" smtClean="0"/>
              <a:t>Barbara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giving</a:t>
            </a:r>
            <a:r>
              <a:rPr lang="es-MX" dirty="0" smtClean="0"/>
              <a:t> a </a:t>
            </a:r>
            <a:r>
              <a:rPr lang="es-MX" dirty="0" err="1" smtClean="0"/>
              <a:t>present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Laura.</a:t>
            </a:r>
          </a:p>
          <a:p>
            <a:pPr marL="514350" indent="-514350">
              <a:buAutoNum type="arabicPeriod"/>
            </a:pP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butcher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selling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meat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customers</a:t>
            </a:r>
            <a:r>
              <a:rPr lang="es-MX" dirty="0" smtClean="0"/>
              <a:t>.</a:t>
            </a:r>
          </a:p>
          <a:p>
            <a:pPr marL="514350" indent="-514350">
              <a:buAutoNum type="arabicPeriod"/>
            </a:pP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student</a:t>
            </a:r>
            <a:r>
              <a:rPr lang="es-MX" dirty="0" smtClean="0"/>
              <a:t> </a:t>
            </a:r>
            <a:r>
              <a:rPr lang="es-MX" dirty="0" err="1" smtClean="0"/>
              <a:t>gives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notes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another</a:t>
            </a:r>
            <a:r>
              <a:rPr lang="es-MX" dirty="0" smtClean="0"/>
              <a:t> </a:t>
            </a:r>
            <a:r>
              <a:rPr lang="es-MX" dirty="0" err="1" smtClean="0"/>
              <a:t>student</a:t>
            </a:r>
            <a:r>
              <a:rPr lang="es-MX" dirty="0" smtClean="0"/>
              <a:t> </a:t>
            </a:r>
            <a:r>
              <a:rPr lang="es-MX" dirty="0" err="1" smtClean="0"/>
              <a:t>during</a:t>
            </a:r>
            <a:r>
              <a:rPr lang="es-MX" dirty="0" smtClean="0"/>
              <a:t> </a:t>
            </a:r>
            <a:r>
              <a:rPr lang="es-MX" dirty="0" err="1" smtClean="0"/>
              <a:t>class</a:t>
            </a:r>
            <a:r>
              <a:rPr lang="es-MX" dirty="0" smtClean="0"/>
              <a:t>. </a:t>
            </a:r>
          </a:p>
          <a:p>
            <a:pPr marL="514350" indent="-514350">
              <a:buAutoNum type="arabicPeriod"/>
            </a:pP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cook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making</a:t>
            </a:r>
            <a:r>
              <a:rPr lang="es-MX" dirty="0" smtClean="0"/>
              <a:t> </a:t>
            </a:r>
            <a:r>
              <a:rPr lang="es-MX" dirty="0" err="1" smtClean="0"/>
              <a:t>spaghetti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Sarah and me.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67400" y="1600200"/>
            <a:ext cx="1143000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3200" dirty="0" err="1" smtClean="0"/>
              <a:t>her</a:t>
            </a:r>
            <a:r>
              <a:rPr lang="es-MX" sz="3200" dirty="0" smtClean="0"/>
              <a:t>.</a:t>
            </a:r>
            <a:endParaRPr lang="es-MX" dirty="0"/>
          </a:p>
        </p:txBody>
      </p:sp>
      <p:sp>
        <p:nvSpPr>
          <p:cNvPr id="5" name="TextBox 4"/>
          <p:cNvSpPr txBox="1"/>
          <p:nvPr/>
        </p:nvSpPr>
        <p:spPr>
          <a:xfrm>
            <a:off x="6629400" y="2209800"/>
            <a:ext cx="1676400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3200" dirty="0" err="1" smtClean="0"/>
              <a:t>them</a:t>
            </a:r>
            <a:r>
              <a:rPr lang="es-MX" sz="3200" dirty="0" smtClean="0"/>
              <a:t>.</a:t>
            </a:r>
            <a:endParaRPr lang="es-MX" dirty="0"/>
          </a:p>
        </p:txBody>
      </p:sp>
      <p:sp>
        <p:nvSpPr>
          <p:cNvPr id="6" name="Rectangle 5"/>
          <p:cNvSpPr/>
          <p:nvPr/>
        </p:nvSpPr>
        <p:spPr>
          <a:xfrm>
            <a:off x="990600" y="2819400"/>
            <a:ext cx="20574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TextBox 6"/>
          <p:cNvSpPr txBox="1"/>
          <p:nvPr/>
        </p:nvSpPr>
        <p:spPr>
          <a:xfrm>
            <a:off x="6096000" y="3276600"/>
            <a:ext cx="2819400" cy="5847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3200" dirty="0" err="1" smtClean="0"/>
              <a:t>him</a:t>
            </a:r>
            <a:endParaRPr lang="es-MX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4343400"/>
            <a:ext cx="2438400" cy="58477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3200" dirty="0" err="1" smtClean="0"/>
              <a:t>us</a:t>
            </a:r>
            <a:r>
              <a:rPr lang="es-MX" sz="3200" dirty="0" smtClean="0"/>
              <a:t>.</a:t>
            </a:r>
            <a:endParaRPr lang="es-MX" dirty="0"/>
          </a:p>
        </p:txBody>
      </p:sp>
      <p:sp>
        <p:nvSpPr>
          <p:cNvPr id="9" name="Cloud 8"/>
          <p:cNvSpPr/>
          <p:nvPr/>
        </p:nvSpPr>
        <p:spPr>
          <a:xfrm>
            <a:off x="228600" y="0"/>
            <a:ext cx="2209800" cy="1524000"/>
          </a:xfrm>
          <a:prstGeom prst="cloud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 smtClean="0"/>
              <a:t>Whom</a:t>
            </a:r>
            <a:r>
              <a:rPr lang="es-MX" sz="2800" b="1" dirty="0" smtClean="0"/>
              <a:t>?</a:t>
            </a:r>
            <a:endParaRPr lang="es-MX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5626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s-MX" sz="5400" dirty="0" smtClean="0"/>
              <a:t>9. El periodista presta atención </a:t>
            </a:r>
            <a:r>
              <a:rPr lang="es-MX" sz="5400" u="sng" dirty="0" smtClean="0"/>
              <a:t>a los informadores.</a:t>
            </a:r>
          </a:p>
          <a:p>
            <a:endParaRPr lang="es-MX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3124200"/>
            <a:ext cx="731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 smtClean="0">
                <a:solidFill>
                  <a:srgbClr val="FF0000"/>
                </a:solidFill>
              </a:rPr>
              <a:t>-El periodista </a:t>
            </a:r>
            <a:r>
              <a:rPr lang="es-MX" sz="6000" b="1" dirty="0" smtClean="0">
                <a:solidFill>
                  <a:srgbClr val="00B050"/>
                </a:solidFill>
              </a:rPr>
              <a:t>les</a:t>
            </a:r>
            <a:r>
              <a:rPr lang="es-MX" sz="6000" b="1" dirty="0" smtClean="0">
                <a:solidFill>
                  <a:srgbClr val="FF0000"/>
                </a:solidFill>
              </a:rPr>
              <a:t> presta atención</a:t>
            </a:r>
            <a:endParaRPr lang="es-MX" sz="6000" b="1" dirty="0">
              <a:solidFill>
                <a:srgbClr val="FF000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5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¿</a:t>
            </a:r>
            <a:r>
              <a:rPr kumimoji="0" lang="es-MX" sz="5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DOP</a:t>
            </a:r>
            <a:r>
              <a:rPr kumimoji="0" lang="es-MX" sz="5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 </a:t>
            </a:r>
            <a:r>
              <a:rPr kumimoji="0" lang="es-MX" sz="54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IOP</a:t>
            </a:r>
            <a:r>
              <a:rPr kumimoji="0" lang="es-MX" sz="5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s-MX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s-MX" sz="5400" dirty="0" smtClean="0"/>
              <a:t>Nuestra amiga da los regalos a </a:t>
            </a:r>
            <a:r>
              <a:rPr lang="es-MX" sz="5400" u="sng" dirty="0" smtClean="0"/>
              <a:t>Sarah y yo. </a:t>
            </a:r>
          </a:p>
          <a:p>
            <a:endParaRPr lang="es-MX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3124200"/>
            <a:ext cx="7315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 smtClean="0">
                <a:solidFill>
                  <a:srgbClr val="FF0000"/>
                </a:solidFill>
              </a:rPr>
              <a:t>-Nuestra amiga nos da los regalos</a:t>
            </a:r>
            <a:r>
              <a:rPr lang="es-MX" sz="6000" b="1" smtClean="0">
                <a:solidFill>
                  <a:srgbClr val="FF0000"/>
                </a:solidFill>
              </a:rPr>
              <a:t>. </a:t>
            </a:r>
          </a:p>
          <a:p>
            <a:r>
              <a:rPr lang="es-MX" sz="6000" b="1" dirty="0" smtClean="0">
                <a:solidFill>
                  <a:srgbClr val="FF0000"/>
                </a:solidFill>
              </a:rPr>
              <a:t>Nuestra amiga </a:t>
            </a:r>
            <a:r>
              <a:rPr lang="es-MX" sz="6000" b="1" dirty="0" smtClean="0">
                <a:solidFill>
                  <a:srgbClr val="00B050"/>
                </a:solidFill>
              </a:rPr>
              <a:t>nos</a:t>
            </a:r>
            <a:r>
              <a:rPr lang="es-MX" sz="6000" b="1" dirty="0" smtClean="0">
                <a:solidFill>
                  <a:srgbClr val="FF0000"/>
                </a:solidFill>
              </a:rPr>
              <a:t> </a:t>
            </a:r>
            <a:r>
              <a:rPr lang="es-MX" sz="6000" b="1" dirty="0" smtClean="0">
                <a:solidFill>
                  <a:schemeClr val="tx2"/>
                </a:solidFill>
              </a:rPr>
              <a:t>los</a:t>
            </a:r>
            <a:r>
              <a:rPr lang="es-MX" sz="6000" b="1" dirty="0" smtClean="0">
                <a:solidFill>
                  <a:srgbClr val="FF0000"/>
                </a:solidFill>
              </a:rPr>
              <a:t> da. </a:t>
            </a:r>
            <a:endParaRPr lang="es-MX" sz="6000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5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¿</a:t>
            </a:r>
            <a:r>
              <a:rPr kumimoji="0" lang="es-MX" sz="5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DOP</a:t>
            </a:r>
            <a:r>
              <a:rPr kumimoji="0" lang="es-MX" sz="5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 </a:t>
            </a:r>
            <a:r>
              <a:rPr kumimoji="0" lang="es-MX" sz="54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IOP</a:t>
            </a:r>
            <a:r>
              <a:rPr kumimoji="0" lang="es-MX" sz="5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s-MX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Object</a:t>
            </a:r>
            <a:r>
              <a:rPr lang="es-MX" dirty="0" smtClean="0"/>
              <a:t> </a:t>
            </a:r>
            <a:r>
              <a:rPr lang="es-MX" dirty="0" err="1" smtClean="0"/>
              <a:t>Pronouns</a:t>
            </a:r>
            <a:r>
              <a:rPr lang="es-MX" dirty="0" smtClean="0"/>
              <a:t> w/ </a:t>
            </a:r>
            <a:r>
              <a:rPr lang="es-MX" dirty="0" err="1" smtClean="0"/>
              <a:t>Commands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s-MX" sz="3600" dirty="0" err="1" smtClean="0"/>
              <a:t>Affirmative</a:t>
            </a:r>
            <a:r>
              <a:rPr lang="es-MX" sz="3600" dirty="0" smtClean="0"/>
              <a:t> – </a:t>
            </a:r>
            <a:r>
              <a:rPr lang="es-MX" sz="3600" dirty="0" err="1" smtClean="0"/>
              <a:t>attach</a:t>
            </a:r>
            <a:r>
              <a:rPr lang="es-MX" sz="3600" dirty="0" smtClean="0"/>
              <a:t> </a:t>
            </a:r>
            <a:r>
              <a:rPr lang="es-MX" sz="3600" dirty="0" err="1" smtClean="0"/>
              <a:t>it</a:t>
            </a:r>
            <a:r>
              <a:rPr lang="es-MX" sz="3600" dirty="0" smtClean="0"/>
              <a:t> </a:t>
            </a:r>
            <a:r>
              <a:rPr lang="es-MX" sz="3600" dirty="0" err="1" smtClean="0"/>
              <a:t>to</a:t>
            </a:r>
            <a:r>
              <a:rPr lang="es-MX" sz="3600" dirty="0" smtClean="0"/>
              <a:t> </a:t>
            </a:r>
            <a:r>
              <a:rPr lang="es-MX" sz="3600" dirty="0" err="1" smtClean="0"/>
              <a:t>the</a:t>
            </a:r>
            <a:r>
              <a:rPr lang="es-MX" sz="3600" dirty="0" smtClean="0"/>
              <a:t> </a:t>
            </a:r>
            <a:r>
              <a:rPr lang="es-MX" sz="3600" dirty="0" err="1" smtClean="0"/>
              <a:t>end</a:t>
            </a:r>
            <a:r>
              <a:rPr lang="es-MX" sz="3600" dirty="0" smtClean="0"/>
              <a:t> and </a:t>
            </a:r>
            <a:r>
              <a:rPr lang="es-MX" sz="3600" dirty="0" err="1" smtClean="0"/>
              <a:t>add</a:t>
            </a:r>
            <a:r>
              <a:rPr lang="es-MX" sz="3600" dirty="0" smtClean="0"/>
              <a:t> </a:t>
            </a:r>
            <a:r>
              <a:rPr lang="es-MX" sz="3600" dirty="0" err="1" smtClean="0"/>
              <a:t>an</a:t>
            </a:r>
            <a:r>
              <a:rPr lang="es-MX" sz="3600" dirty="0" smtClean="0"/>
              <a:t> </a:t>
            </a:r>
            <a:r>
              <a:rPr lang="es-MX" sz="3600" dirty="0" err="1" smtClean="0"/>
              <a:t>accent</a:t>
            </a:r>
            <a:r>
              <a:rPr lang="es-MX" sz="3600" dirty="0" smtClean="0"/>
              <a:t> (</a:t>
            </a:r>
            <a:r>
              <a:rPr lang="es-MX" sz="3600" dirty="0" err="1" smtClean="0"/>
              <a:t>if</a:t>
            </a:r>
            <a:r>
              <a:rPr lang="es-MX" sz="3600" dirty="0" smtClean="0"/>
              <a:t> </a:t>
            </a:r>
            <a:r>
              <a:rPr lang="es-MX" sz="3600" dirty="0" err="1" smtClean="0"/>
              <a:t>needed</a:t>
            </a:r>
            <a:r>
              <a:rPr lang="es-MX" sz="3600" dirty="0" smtClean="0"/>
              <a:t>…</a:t>
            </a:r>
            <a:r>
              <a:rPr lang="es-MX" sz="3600" dirty="0" err="1" smtClean="0"/>
              <a:t>if</a:t>
            </a:r>
            <a:r>
              <a:rPr lang="es-MX" sz="3600" dirty="0" smtClean="0"/>
              <a:t> </a:t>
            </a:r>
            <a:r>
              <a:rPr lang="es-MX" sz="3600" dirty="0" err="1" smtClean="0"/>
              <a:t>the</a:t>
            </a:r>
            <a:r>
              <a:rPr lang="es-MX" sz="3600" dirty="0" smtClean="0"/>
              <a:t> </a:t>
            </a:r>
            <a:r>
              <a:rPr lang="es-MX" sz="3600" dirty="0" err="1" smtClean="0"/>
              <a:t>command</a:t>
            </a:r>
            <a:r>
              <a:rPr lang="es-MX" sz="3600" dirty="0" smtClean="0"/>
              <a:t> has more </a:t>
            </a:r>
            <a:r>
              <a:rPr lang="es-MX" sz="3600" dirty="0" err="1" smtClean="0"/>
              <a:t>than</a:t>
            </a:r>
            <a:r>
              <a:rPr lang="es-MX" sz="3600" dirty="0" smtClean="0"/>
              <a:t> 1 </a:t>
            </a:r>
            <a:r>
              <a:rPr lang="es-MX" sz="3600" dirty="0" err="1" smtClean="0"/>
              <a:t>syllable</a:t>
            </a:r>
            <a:r>
              <a:rPr lang="es-MX" sz="3600" dirty="0" smtClean="0"/>
              <a:t>) </a:t>
            </a:r>
          </a:p>
          <a:p>
            <a:pPr lvl="1"/>
            <a:r>
              <a:rPr lang="es-MX" sz="3200" dirty="0" err="1" smtClean="0">
                <a:solidFill>
                  <a:srgbClr val="7030A0"/>
                </a:solidFill>
              </a:rPr>
              <a:t>Eat</a:t>
            </a:r>
            <a:r>
              <a:rPr lang="es-MX" sz="3200" dirty="0" smtClean="0">
                <a:solidFill>
                  <a:srgbClr val="7030A0"/>
                </a:solidFill>
              </a:rPr>
              <a:t> </a:t>
            </a:r>
            <a:r>
              <a:rPr lang="es-MX" sz="3200" dirty="0" err="1" smtClean="0">
                <a:solidFill>
                  <a:srgbClr val="7030A0"/>
                </a:solidFill>
              </a:rPr>
              <a:t>the</a:t>
            </a:r>
            <a:r>
              <a:rPr lang="es-MX" sz="3200" dirty="0" smtClean="0">
                <a:solidFill>
                  <a:srgbClr val="7030A0"/>
                </a:solidFill>
              </a:rPr>
              <a:t> </a:t>
            </a:r>
            <a:r>
              <a:rPr lang="es-MX" sz="3200" dirty="0" err="1" smtClean="0">
                <a:solidFill>
                  <a:srgbClr val="7030A0"/>
                </a:solidFill>
              </a:rPr>
              <a:t>fruit</a:t>
            </a:r>
            <a:r>
              <a:rPr lang="es-MX" sz="3200" dirty="0" smtClean="0">
                <a:solidFill>
                  <a:srgbClr val="7030A0"/>
                </a:solidFill>
              </a:rPr>
              <a:t> = Come las frutas= Cómelas</a:t>
            </a:r>
          </a:p>
          <a:p>
            <a:r>
              <a:rPr lang="es-MX" sz="3600" dirty="0" err="1" smtClean="0"/>
              <a:t>Negative</a:t>
            </a:r>
            <a:r>
              <a:rPr lang="es-MX" sz="3600" dirty="0" smtClean="0"/>
              <a:t> – </a:t>
            </a:r>
            <a:r>
              <a:rPr lang="es-MX" sz="3600" dirty="0" err="1" smtClean="0"/>
              <a:t>keep</a:t>
            </a:r>
            <a:r>
              <a:rPr lang="es-MX" sz="3600" dirty="0" smtClean="0"/>
              <a:t> </a:t>
            </a:r>
            <a:r>
              <a:rPr lang="es-MX" sz="3600" dirty="0" err="1" smtClean="0"/>
              <a:t>it</a:t>
            </a:r>
            <a:r>
              <a:rPr lang="es-MX" sz="3600" dirty="0" smtClean="0"/>
              <a:t> </a:t>
            </a:r>
            <a:r>
              <a:rPr lang="es-MX" sz="3600" dirty="0" err="1" smtClean="0"/>
              <a:t>before</a:t>
            </a:r>
            <a:r>
              <a:rPr lang="es-MX" sz="3600" dirty="0" smtClean="0"/>
              <a:t> </a:t>
            </a:r>
            <a:r>
              <a:rPr lang="es-MX" sz="3600" dirty="0" err="1" smtClean="0"/>
              <a:t>the</a:t>
            </a:r>
            <a:r>
              <a:rPr lang="es-MX" sz="3600" dirty="0" smtClean="0"/>
              <a:t> </a:t>
            </a:r>
            <a:r>
              <a:rPr lang="es-MX" sz="3600" dirty="0" err="1" smtClean="0"/>
              <a:t>verb</a:t>
            </a:r>
            <a:r>
              <a:rPr lang="es-MX" sz="3600" dirty="0" smtClean="0"/>
              <a:t>. </a:t>
            </a:r>
          </a:p>
          <a:p>
            <a:pPr marL="285750" lvl="1"/>
            <a:r>
              <a:rPr lang="es-MX" sz="3200" dirty="0" err="1" smtClean="0">
                <a:solidFill>
                  <a:srgbClr val="7030A0"/>
                </a:solidFill>
              </a:rPr>
              <a:t>Don’t</a:t>
            </a:r>
            <a:r>
              <a:rPr lang="es-MX" sz="3200" dirty="0" smtClean="0">
                <a:solidFill>
                  <a:srgbClr val="7030A0"/>
                </a:solidFill>
              </a:rPr>
              <a:t> </a:t>
            </a:r>
            <a:r>
              <a:rPr lang="es-MX" sz="3200" dirty="0" err="1" smtClean="0">
                <a:solidFill>
                  <a:srgbClr val="7030A0"/>
                </a:solidFill>
              </a:rPr>
              <a:t>eat</a:t>
            </a:r>
            <a:r>
              <a:rPr lang="es-MX" sz="3200" dirty="0" smtClean="0">
                <a:solidFill>
                  <a:srgbClr val="7030A0"/>
                </a:solidFill>
              </a:rPr>
              <a:t> </a:t>
            </a:r>
            <a:r>
              <a:rPr lang="es-MX" sz="3200" dirty="0" err="1" smtClean="0">
                <a:solidFill>
                  <a:srgbClr val="7030A0"/>
                </a:solidFill>
              </a:rPr>
              <a:t>the</a:t>
            </a:r>
            <a:r>
              <a:rPr lang="es-MX" sz="3200" dirty="0" smtClean="0">
                <a:solidFill>
                  <a:srgbClr val="7030A0"/>
                </a:solidFill>
              </a:rPr>
              <a:t> </a:t>
            </a:r>
            <a:r>
              <a:rPr lang="es-MX" sz="3200" dirty="0" err="1" smtClean="0">
                <a:solidFill>
                  <a:srgbClr val="7030A0"/>
                </a:solidFill>
              </a:rPr>
              <a:t>fruit</a:t>
            </a:r>
            <a:r>
              <a:rPr lang="es-MX" sz="3200" dirty="0" smtClean="0">
                <a:solidFill>
                  <a:srgbClr val="7030A0"/>
                </a:solidFill>
              </a:rPr>
              <a:t> = No comas las frutas = No las comas.</a:t>
            </a:r>
            <a:endParaRPr lang="es-MX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Indirect</a:t>
            </a:r>
            <a:r>
              <a:rPr lang="es-MX" dirty="0" smtClean="0"/>
              <a:t> </a:t>
            </a:r>
            <a:r>
              <a:rPr lang="es-MX" dirty="0" err="1" smtClean="0"/>
              <a:t>Object</a:t>
            </a:r>
            <a:r>
              <a:rPr lang="es-MX" dirty="0" smtClean="0"/>
              <a:t> </a:t>
            </a:r>
            <a:r>
              <a:rPr lang="es-MX" dirty="0" err="1" smtClean="0"/>
              <a:t>Pronouns</a:t>
            </a:r>
            <a:r>
              <a:rPr lang="es-MX" dirty="0" smtClean="0"/>
              <a:t>: Español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724400" cy="4525963"/>
          </a:xfrm>
        </p:spPr>
        <p:txBody>
          <a:bodyPr>
            <a:normAutofit/>
          </a:bodyPr>
          <a:lstStyle/>
          <a:p>
            <a:r>
              <a:rPr lang="es-MX" sz="2600" dirty="0" smtClean="0">
                <a:solidFill>
                  <a:srgbClr val="FF0000"/>
                </a:solidFill>
              </a:rPr>
              <a:t>me</a:t>
            </a:r>
            <a:r>
              <a:rPr lang="es-MX" sz="2600" dirty="0" smtClean="0"/>
              <a:t>: </a:t>
            </a:r>
            <a:r>
              <a:rPr lang="es-MX" sz="2600" dirty="0" err="1" smtClean="0"/>
              <a:t>the</a:t>
            </a:r>
            <a:r>
              <a:rPr lang="es-MX" sz="2600" dirty="0" smtClean="0"/>
              <a:t> </a:t>
            </a:r>
            <a:r>
              <a:rPr lang="es-MX" sz="2600" dirty="0" err="1" smtClean="0"/>
              <a:t>action</a:t>
            </a:r>
            <a:r>
              <a:rPr lang="es-MX" sz="2600" dirty="0" smtClean="0"/>
              <a:t> </a:t>
            </a:r>
            <a:r>
              <a:rPr lang="es-MX" sz="2600" dirty="0" err="1" smtClean="0"/>
              <a:t>is</a:t>
            </a:r>
            <a:r>
              <a:rPr lang="es-MX" sz="2600" dirty="0" smtClean="0"/>
              <a:t> done </a:t>
            </a:r>
            <a:r>
              <a:rPr lang="es-MX" sz="2600" dirty="0" err="1" smtClean="0">
                <a:solidFill>
                  <a:srgbClr val="FF0000"/>
                </a:solidFill>
              </a:rPr>
              <a:t>to</a:t>
            </a:r>
            <a:r>
              <a:rPr lang="es-MX" sz="2600" dirty="0" smtClean="0">
                <a:solidFill>
                  <a:srgbClr val="FF0000"/>
                </a:solidFill>
              </a:rPr>
              <a:t> me. </a:t>
            </a:r>
          </a:p>
          <a:p>
            <a:r>
              <a:rPr lang="es-MX" sz="2600" dirty="0" smtClean="0">
                <a:solidFill>
                  <a:srgbClr val="FF0000"/>
                </a:solidFill>
              </a:rPr>
              <a:t>te</a:t>
            </a:r>
            <a:r>
              <a:rPr lang="es-MX" sz="2600" dirty="0" smtClean="0"/>
              <a:t>: </a:t>
            </a:r>
            <a:r>
              <a:rPr lang="es-MX" sz="2600" dirty="0" err="1" smtClean="0"/>
              <a:t>the</a:t>
            </a:r>
            <a:r>
              <a:rPr lang="es-MX" sz="2600" dirty="0" smtClean="0"/>
              <a:t> </a:t>
            </a:r>
            <a:r>
              <a:rPr lang="es-MX" sz="2600" dirty="0" err="1" smtClean="0"/>
              <a:t>action</a:t>
            </a:r>
            <a:r>
              <a:rPr lang="es-MX" sz="2600" dirty="0" smtClean="0"/>
              <a:t> </a:t>
            </a:r>
            <a:r>
              <a:rPr lang="es-MX" sz="2600" dirty="0" err="1" smtClean="0"/>
              <a:t>is</a:t>
            </a:r>
            <a:r>
              <a:rPr lang="es-MX" sz="2600" dirty="0" smtClean="0"/>
              <a:t> done </a:t>
            </a:r>
            <a:r>
              <a:rPr lang="es-MX" sz="2600" dirty="0" err="1" smtClean="0">
                <a:solidFill>
                  <a:srgbClr val="FF0000"/>
                </a:solidFill>
              </a:rPr>
              <a:t>to</a:t>
            </a:r>
            <a:r>
              <a:rPr lang="es-MX" sz="2600" dirty="0" smtClean="0">
                <a:solidFill>
                  <a:srgbClr val="FF0000"/>
                </a:solidFill>
              </a:rPr>
              <a:t> </a:t>
            </a:r>
            <a:r>
              <a:rPr lang="es-MX" sz="2600" dirty="0" err="1" smtClean="0">
                <a:solidFill>
                  <a:srgbClr val="FF0000"/>
                </a:solidFill>
              </a:rPr>
              <a:t>you</a:t>
            </a:r>
            <a:r>
              <a:rPr lang="es-MX" sz="26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s-MX" sz="2600" dirty="0" smtClean="0">
                <a:solidFill>
                  <a:srgbClr val="FF0000"/>
                </a:solidFill>
              </a:rPr>
              <a:t>le: </a:t>
            </a:r>
            <a:r>
              <a:rPr lang="es-MX" sz="2600" dirty="0" err="1" smtClean="0"/>
              <a:t>the</a:t>
            </a:r>
            <a:r>
              <a:rPr lang="es-MX" sz="2600" dirty="0" smtClean="0"/>
              <a:t> </a:t>
            </a:r>
            <a:r>
              <a:rPr lang="es-MX" sz="2600" dirty="0" err="1" smtClean="0"/>
              <a:t>action</a:t>
            </a:r>
            <a:r>
              <a:rPr lang="es-MX" sz="2600" dirty="0" smtClean="0"/>
              <a:t> </a:t>
            </a:r>
            <a:r>
              <a:rPr lang="es-MX" sz="2600" dirty="0" err="1" smtClean="0"/>
              <a:t>is</a:t>
            </a:r>
            <a:r>
              <a:rPr lang="es-MX" sz="2600" dirty="0" smtClean="0"/>
              <a:t> done </a:t>
            </a:r>
            <a:r>
              <a:rPr lang="es-MX" sz="2600" dirty="0" err="1" smtClean="0">
                <a:solidFill>
                  <a:srgbClr val="FF0000"/>
                </a:solidFill>
              </a:rPr>
              <a:t>to</a:t>
            </a:r>
            <a:r>
              <a:rPr lang="es-MX" sz="2600" dirty="0" smtClean="0"/>
              <a:t> 	</a:t>
            </a:r>
            <a:r>
              <a:rPr lang="es-MX" sz="2600" dirty="0" err="1" smtClean="0">
                <a:solidFill>
                  <a:srgbClr val="FF0000"/>
                </a:solidFill>
              </a:rPr>
              <a:t>him</a:t>
            </a:r>
            <a:r>
              <a:rPr lang="es-MX" sz="2600" dirty="0" smtClean="0">
                <a:solidFill>
                  <a:srgbClr val="FF0000"/>
                </a:solidFill>
              </a:rPr>
              <a:t>/</a:t>
            </a:r>
            <a:r>
              <a:rPr lang="es-MX" sz="2600" dirty="0" err="1" smtClean="0">
                <a:solidFill>
                  <a:srgbClr val="FF0000"/>
                </a:solidFill>
              </a:rPr>
              <a:t>her</a:t>
            </a:r>
            <a:r>
              <a:rPr lang="es-MX" sz="2600" dirty="0" smtClean="0">
                <a:solidFill>
                  <a:srgbClr val="FF0000"/>
                </a:solidFill>
              </a:rPr>
              <a:t> (1 </a:t>
            </a:r>
            <a:r>
              <a:rPr lang="es-MX" sz="2600" dirty="0" err="1" smtClean="0">
                <a:solidFill>
                  <a:srgbClr val="FF0000"/>
                </a:solidFill>
              </a:rPr>
              <a:t>person</a:t>
            </a:r>
            <a:r>
              <a:rPr lang="es-MX" sz="2600" dirty="0" smtClean="0">
                <a:solidFill>
                  <a:srgbClr val="FF0000"/>
                </a:solidFill>
              </a:rPr>
              <a:t>)</a:t>
            </a:r>
          </a:p>
          <a:p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>
            <a:normAutofit/>
          </a:bodyPr>
          <a:lstStyle/>
          <a:p>
            <a:r>
              <a:rPr lang="es-MX" sz="2600" dirty="0" smtClean="0">
                <a:solidFill>
                  <a:srgbClr val="FF0000"/>
                </a:solidFill>
              </a:rPr>
              <a:t>nos: </a:t>
            </a:r>
            <a:r>
              <a:rPr lang="es-MX" sz="2600" dirty="0" err="1" smtClean="0"/>
              <a:t>the</a:t>
            </a:r>
            <a:r>
              <a:rPr lang="es-MX" sz="2600" dirty="0" smtClean="0"/>
              <a:t> </a:t>
            </a:r>
            <a:r>
              <a:rPr lang="es-MX" sz="2600" dirty="0" err="1" smtClean="0"/>
              <a:t>action</a:t>
            </a:r>
            <a:r>
              <a:rPr lang="es-MX" sz="2600" dirty="0" smtClean="0"/>
              <a:t> </a:t>
            </a:r>
            <a:r>
              <a:rPr lang="es-MX" sz="2600" dirty="0" err="1" smtClean="0"/>
              <a:t>is</a:t>
            </a:r>
            <a:r>
              <a:rPr lang="es-MX" sz="2600" dirty="0" smtClean="0"/>
              <a:t> done </a:t>
            </a:r>
            <a:r>
              <a:rPr lang="es-MX" sz="2600" dirty="0" err="1" smtClean="0">
                <a:solidFill>
                  <a:srgbClr val="FF0000"/>
                </a:solidFill>
              </a:rPr>
              <a:t>to</a:t>
            </a:r>
            <a:r>
              <a:rPr lang="es-MX" sz="2600" dirty="0" smtClean="0">
                <a:solidFill>
                  <a:srgbClr val="FF0000"/>
                </a:solidFill>
              </a:rPr>
              <a:t> </a:t>
            </a:r>
            <a:r>
              <a:rPr lang="es-MX" sz="2600" dirty="0" err="1" smtClean="0">
                <a:solidFill>
                  <a:srgbClr val="FF0000"/>
                </a:solidFill>
              </a:rPr>
              <a:t>us</a:t>
            </a:r>
            <a:endParaRPr lang="es-MX" sz="2600" dirty="0" smtClean="0">
              <a:solidFill>
                <a:srgbClr val="FF0000"/>
              </a:solidFill>
            </a:endParaRPr>
          </a:p>
          <a:p>
            <a:r>
              <a:rPr lang="es-MX" sz="2600" dirty="0" smtClean="0">
                <a:solidFill>
                  <a:srgbClr val="FF0000"/>
                </a:solidFill>
              </a:rPr>
              <a:t>os: </a:t>
            </a:r>
            <a:r>
              <a:rPr lang="es-MX" sz="2600" dirty="0" err="1" smtClean="0"/>
              <a:t>the</a:t>
            </a:r>
            <a:r>
              <a:rPr lang="es-MX" sz="2600" dirty="0" smtClean="0"/>
              <a:t> </a:t>
            </a:r>
            <a:r>
              <a:rPr lang="es-MX" sz="2600" dirty="0" err="1" smtClean="0"/>
              <a:t>action</a:t>
            </a:r>
            <a:r>
              <a:rPr lang="es-MX" sz="2600" dirty="0" smtClean="0"/>
              <a:t> </a:t>
            </a:r>
            <a:r>
              <a:rPr lang="es-MX" sz="2600" dirty="0" err="1" smtClean="0"/>
              <a:t>is</a:t>
            </a:r>
            <a:r>
              <a:rPr lang="es-MX" sz="2600" dirty="0" smtClean="0"/>
              <a:t> done </a:t>
            </a:r>
            <a:r>
              <a:rPr lang="es-MX" sz="2600" dirty="0" err="1" smtClean="0">
                <a:solidFill>
                  <a:srgbClr val="FF0000"/>
                </a:solidFill>
              </a:rPr>
              <a:t>to</a:t>
            </a:r>
            <a:r>
              <a:rPr lang="es-MX" sz="2600" dirty="0" smtClean="0">
                <a:solidFill>
                  <a:srgbClr val="FF0000"/>
                </a:solidFill>
              </a:rPr>
              <a:t> </a:t>
            </a:r>
            <a:r>
              <a:rPr lang="es-MX" sz="2600" dirty="0" err="1" smtClean="0">
                <a:solidFill>
                  <a:srgbClr val="FF0000"/>
                </a:solidFill>
              </a:rPr>
              <a:t>you</a:t>
            </a:r>
            <a:r>
              <a:rPr lang="es-MX" sz="2600" dirty="0" smtClean="0">
                <a:solidFill>
                  <a:srgbClr val="FF0000"/>
                </a:solidFill>
              </a:rPr>
              <a:t> 	</a:t>
            </a:r>
            <a:r>
              <a:rPr lang="es-MX" sz="2600" dirty="0" err="1" smtClean="0">
                <a:solidFill>
                  <a:srgbClr val="FF0000"/>
                </a:solidFill>
              </a:rPr>
              <a:t>all</a:t>
            </a:r>
            <a:r>
              <a:rPr lang="es-MX" sz="2600" dirty="0" smtClean="0">
                <a:solidFill>
                  <a:srgbClr val="FF0000"/>
                </a:solidFill>
              </a:rPr>
              <a:t> (</a:t>
            </a:r>
            <a:r>
              <a:rPr lang="es-MX" sz="2600" dirty="0" err="1" smtClean="0">
                <a:solidFill>
                  <a:srgbClr val="FF0000"/>
                </a:solidFill>
              </a:rPr>
              <a:t>Spain</a:t>
            </a:r>
            <a:r>
              <a:rPr lang="es-MX" sz="26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s-MX" sz="2600" dirty="0" smtClean="0">
                <a:solidFill>
                  <a:srgbClr val="FF0000"/>
                </a:solidFill>
              </a:rPr>
              <a:t>les: </a:t>
            </a:r>
            <a:r>
              <a:rPr lang="es-MX" sz="2600" dirty="0" err="1" smtClean="0"/>
              <a:t>the</a:t>
            </a:r>
            <a:r>
              <a:rPr lang="es-MX" sz="2600" dirty="0" smtClean="0"/>
              <a:t> </a:t>
            </a:r>
            <a:r>
              <a:rPr lang="es-MX" sz="2600" dirty="0" err="1" smtClean="0"/>
              <a:t>action</a:t>
            </a:r>
            <a:r>
              <a:rPr lang="es-MX" sz="2600" dirty="0" smtClean="0"/>
              <a:t> </a:t>
            </a:r>
            <a:r>
              <a:rPr lang="es-MX" sz="2600" dirty="0" err="1" smtClean="0"/>
              <a:t>is</a:t>
            </a:r>
            <a:r>
              <a:rPr lang="es-MX" sz="2600" dirty="0" smtClean="0"/>
              <a:t> done </a:t>
            </a:r>
            <a:r>
              <a:rPr lang="es-MX" sz="2600" dirty="0" err="1" smtClean="0">
                <a:solidFill>
                  <a:srgbClr val="FF0000"/>
                </a:solidFill>
              </a:rPr>
              <a:t>to</a:t>
            </a:r>
            <a:r>
              <a:rPr lang="es-MX" sz="2600" dirty="0" smtClean="0">
                <a:solidFill>
                  <a:srgbClr val="FF0000"/>
                </a:solidFill>
              </a:rPr>
              <a:t> 	</a:t>
            </a:r>
            <a:r>
              <a:rPr lang="es-MX" sz="2600" dirty="0" err="1" smtClean="0">
                <a:solidFill>
                  <a:srgbClr val="FF0000"/>
                </a:solidFill>
              </a:rPr>
              <a:t>them</a:t>
            </a:r>
            <a:r>
              <a:rPr lang="es-MX" sz="2600" dirty="0" smtClean="0">
                <a:solidFill>
                  <a:srgbClr val="FF0000"/>
                </a:solidFill>
              </a:rPr>
              <a:t> (2+ </a:t>
            </a:r>
            <a:r>
              <a:rPr lang="es-MX" sz="2600" dirty="0" err="1" smtClean="0">
                <a:solidFill>
                  <a:srgbClr val="FF0000"/>
                </a:solidFill>
              </a:rPr>
              <a:t>people</a:t>
            </a:r>
            <a:r>
              <a:rPr lang="es-MX" sz="2600" dirty="0" smtClean="0">
                <a:solidFill>
                  <a:srgbClr val="FF0000"/>
                </a:solidFill>
              </a:rPr>
              <a:t>)</a:t>
            </a:r>
          </a:p>
          <a:p>
            <a:endParaRPr lang="es-MX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277380"/>
            <a:ext cx="70485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 smtClean="0">
                <a:solidFill>
                  <a:srgbClr val="FFFF00"/>
                </a:solidFill>
              </a:rPr>
              <a:t>The</a:t>
            </a:r>
            <a:r>
              <a:rPr lang="es-MX" sz="2800" b="1" dirty="0" smtClean="0">
                <a:solidFill>
                  <a:srgbClr val="FFFF00"/>
                </a:solidFill>
              </a:rPr>
              <a:t> </a:t>
            </a:r>
            <a:r>
              <a:rPr lang="es-MX" sz="2800" b="1" dirty="0" err="1" smtClean="0">
                <a:solidFill>
                  <a:srgbClr val="FFFF00"/>
                </a:solidFill>
              </a:rPr>
              <a:t>IOP’s</a:t>
            </a:r>
            <a:r>
              <a:rPr lang="es-MX" sz="2800" b="1" dirty="0" smtClean="0">
                <a:solidFill>
                  <a:srgbClr val="FFFF00"/>
                </a:solidFill>
              </a:rPr>
              <a:t> </a:t>
            </a:r>
            <a:r>
              <a:rPr lang="es-MX" sz="2800" b="1" dirty="0" err="1" smtClean="0">
                <a:solidFill>
                  <a:srgbClr val="FFFF00"/>
                </a:solidFill>
              </a:rPr>
              <a:t>go</a:t>
            </a:r>
            <a:r>
              <a:rPr lang="es-MX" sz="2800" b="1" dirty="0" smtClean="0">
                <a:solidFill>
                  <a:srgbClr val="FFFF00"/>
                </a:solidFill>
              </a:rPr>
              <a:t> in FRONT of </a:t>
            </a:r>
            <a:r>
              <a:rPr lang="es-MX" sz="2800" b="1" dirty="0" err="1" smtClean="0">
                <a:solidFill>
                  <a:srgbClr val="FFFF00"/>
                </a:solidFill>
              </a:rPr>
              <a:t>the</a:t>
            </a:r>
            <a:r>
              <a:rPr lang="es-MX" sz="2800" b="1" dirty="0" smtClean="0">
                <a:solidFill>
                  <a:srgbClr val="FFFF00"/>
                </a:solidFill>
              </a:rPr>
              <a:t> </a:t>
            </a:r>
            <a:r>
              <a:rPr lang="es-MX" sz="2800" b="1" dirty="0" err="1" smtClean="0">
                <a:solidFill>
                  <a:srgbClr val="FFFF00"/>
                </a:solidFill>
              </a:rPr>
              <a:t>verb</a:t>
            </a:r>
            <a:r>
              <a:rPr lang="es-MX" sz="2800" b="1" dirty="0" smtClean="0">
                <a:solidFill>
                  <a:srgbClr val="FFFF00"/>
                </a:solidFill>
              </a:rPr>
              <a:t> in </a:t>
            </a:r>
            <a:r>
              <a:rPr lang="es-MX" sz="2800" b="1" dirty="0" err="1" smtClean="0">
                <a:solidFill>
                  <a:srgbClr val="FFFF00"/>
                </a:solidFill>
              </a:rPr>
              <a:t>Spanish</a:t>
            </a:r>
            <a:r>
              <a:rPr lang="es-MX" sz="2800" b="1" dirty="0" smtClean="0">
                <a:solidFill>
                  <a:srgbClr val="FFFF00"/>
                </a:solidFill>
              </a:rPr>
              <a:t>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876800"/>
            <a:ext cx="692721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smtClean="0">
                <a:solidFill>
                  <a:schemeClr val="accent1">
                    <a:lumMod val="75000"/>
                  </a:schemeClr>
                </a:solidFill>
              </a:rPr>
              <a:t>El banquero le da el dinero al cliente.</a:t>
            </a:r>
          </a:p>
          <a:p>
            <a:endParaRPr lang="es-MX" sz="28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MX" sz="2800" b="1" dirty="0" smtClean="0">
                <a:solidFill>
                  <a:schemeClr val="accent1">
                    <a:lumMod val="75000"/>
                  </a:schemeClr>
                </a:solidFill>
              </a:rPr>
              <a:t>El cartero les entrega las cartas a los vecinos. </a:t>
            </a:r>
          </a:p>
        </p:txBody>
      </p:sp>
      <p:sp>
        <p:nvSpPr>
          <p:cNvPr id="7" name="Rectangle 6"/>
          <p:cNvSpPr/>
          <p:nvPr/>
        </p:nvSpPr>
        <p:spPr>
          <a:xfrm>
            <a:off x="1905000" y="4876800"/>
            <a:ext cx="304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Rectangle 7"/>
          <p:cNvSpPr/>
          <p:nvPr/>
        </p:nvSpPr>
        <p:spPr>
          <a:xfrm>
            <a:off x="1524000" y="5715000"/>
            <a:ext cx="457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Practicamos: IOP…</a:t>
            </a:r>
            <a:endParaRPr lang="es-MX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s-MX" dirty="0" smtClean="0"/>
              <a:t>Juan compra un regalo para mí. </a:t>
            </a:r>
            <a:r>
              <a:rPr lang="es-MX" dirty="0" smtClean="0">
                <a:sym typeface="Wingdings" pitchFamily="2" charset="2"/>
              </a:rPr>
              <a:t></a:t>
            </a:r>
            <a:endParaRPr lang="es-MX" dirty="0" smtClean="0"/>
          </a:p>
          <a:p>
            <a:pPr marL="514350" indent="-514350">
              <a:buAutoNum type="arabicPeriod"/>
            </a:pPr>
            <a:endParaRPr lang="es-MX" dirty="0" smtClean="0"/>
          </a:p>
          <a:p>
            <a:pPr marL="514350" indent="-514350">
              <a:buAutoNum type="arabicPeriod"/>
            </a:pPr>
            <a:r>
              <a:rPr lang="es-MX" smtClean="0"/>
              <a:t>Marcos da el </a:t>
            </a:r>
            <a:r>
              <a:rPr lang="es-MX" dirty="0" smtClean="0"/>
              <a:t>dinero a Lola. </a:t>
            </a:r>
            <a:r>
              <a:rPr lang="es-MX" dirty="0" smtClean="0">
                <a:sym typeface="Wingdings" pitchFamily="2" charset="2"/>
              </a:rPr>
              <a:t></a:t>
            </a:r>
            <a:endParaRPr lang="es-MX" dirty="0" smtClean="0"/>
          </a:p>
          <a:p>
            <a:pPr marL="514350" indent="-514350">
              <a:buAutoNum type="arabicPeriod"/>
            </a:pPr>
            <a:endParaRPr lang="es-MX" dirty="0" smtClean="0"/>
          </a:p>
          <a:p>
            <a:pPr marL="514350" indent="-514350">
              <a:buAutoNum type="arabicPeriod"/>
            </a:pPr>
            <a:r>
              <a:rPr lang="es-MX" dirty="0" smtClean="0"/>
              <a:t>Enrique no escribe una carta a sus abuelos. </a:t>
            </a:r>
            <a:r>
              <a:rPr lang="es-MX" dirty="0" smtClean="0">
                <a:sym typeface="Wingdings" pitchFamily="2" charset="2"/>
              </a:rPr>
              <a:t></a:t>
            </a:r>
            <a:endParaRPr lang="es-MX" dirty="0" smtClean="0"/>
          </a:p>
          <a:p>
            <a:pPr marL="514350" indent="-514350">
              <a:buAutoNum type="arabicPeriod"/>
            </a:pPr>
            <a:endParaRPr lang="es-MX" dirty="0" smtClean="0"/>
          </a:p>
          <a:p>
            <a:pPr marL="514350" indent="-514350">
              <a:buAutoNum type="arabicPeriod"/>
            </a:pPr>
            <a:r>
              <a:rPr lang="es-MX" dirty="0" smtClean="0"/>
              <a:t>Guadalupe da los abrigos a Sara y yo.</a:t>
            </a:r>
            <a:r>
              <a:rPr lang="es-MX" dirty="0" smtClean="0">
                <a:sym typeface="Wingdings" pitchFamily="2" charset="2"/>
              </a:rPr>
              <a:t></a:t>
            </a:r>
            <a:endParaRPr lang="es-MX" dirty="0"/>
          </a:p>
        </p:txBody>
      </p:sp>
      <p:sp>
        <p:nvSpPr>
          <p:cNvPr id="9" name="TextBox 8"/>
          <p:cNvSpPr txBox="1"/>
          <p:nvPr/>
        </p:nvSpPr>
        <p:spPr>
          <a:xfrm>
            <a:off x="1524000" y="2133600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/>
              <a:t>Juan me compra un regalo.</a:t>
            </a:r>
            <a:endParaRPr lang="es-MX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371600" y="3352800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/>
              <a:t>Marcos le da el dinero a Lola.</a:t>
            </a:r>
            <a:endParaRPr lang="es-MX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4572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/>
              <a:t>Enrique no les escribe una carta a sus abuelos. </a:t>
            </a:r>
            <a:endParaRPr lang="es-MX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219200" y="5791200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/>
              <a:t>Guadalupe nos da los abrigos.</a:t>
            </a:r>
            <a:endParaRPr lang="es-MX" sz="3200" dirty="0"/>
          </a:p>
        </p:txBody>
      </p:sp>
      <p:sp>
        <p:nvSpPr>
          <p:cNvPr id="13" name="Cloud 12"/>
          <p:cNvSpPr/>
          <p:nvPr/>
        </p:nvSpPr>
        <p:spPr>
          <a:xfrm>
            <a:off x="228600" y="0"/>
            <a:ext cx="2209800" cy="1524000"/>
          </a:xfrm>
          <a:prstGeom prst="cloud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err="1" smtClean="0"/>
              <a:t>Whom</a:t>
            </a:r>
            <a:r>
              <a:rPr lang="es-MX" sz="2800" b="1" dirty="0" smtClean="0"/>
              <a:t>?</a:t>
            </a:r>
            <a:endParaRPr lang="es-MX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Repasamos: </a:t>
            </a:r>
            <a:r>
              <a:rPr lang="es-MX" dirty="0" err="1" smtClean="0"/>
              <a:t>Direct</a:t>
            </a:r>
            <a:r>
              <a:rPr lang="es-MX" dirty="0" smtClean="0"/>
              <a:t> </a:t>
            </a:r>
            <a:r>
              <a:rPr lang="es-MX" dirty="0" err="1" smtClean="0"/>
              <a:t>Object</a:t>
            </a:r>
            <a:r>
              <a:rPr lang="es-MX" dirty="0" smtClean="0"/>
              <a:t> </a:t>
            </a:r>
            <a:r>
              <a:rPr lang="es-MX" dirty="0" err="1" smtClean="0"/>
              <a:t>Pronouns</a:t>
            </a:r>
            <a:endParaRPr lang="es-MX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1295400" y="1371600"/>
          <a:ext cx="6858000" cy="30175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429000"/>
                <a:gridCol w="342900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3600" b="1" dirty="0" smtClean="0"/>
                        <a:t>Yo: me</a:t>
                      </a:r>
                      <a:endParaRPr lang="es-MX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3600" b="1" dirty="0" smtClean="0"/>
                        <a:t>Nosotros: nos</a:t>
                      </a:r>
                      <a:endParaRPr lang="es-MX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3600" b="1" dirty="0" smtClean="0"/>
                        <a:t>Tú:</a:t>
                      </a:r>
                      <a:r>
                        <a:rPr lang="es-MX" sz="3600" b="1" baseline="0" dirty="0" smtClean="0"/>
                        <a:t> te</a:t>
                      </a:r>
                      <a:endParaRPr lang="es-MX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3600" b="1" dirty="0" smtClean="0"/>
                        <a:t>Vosotros:</a:t>
                      </a:r>
                      <a:r>
                        <a:rPr lang="es-MX" sz="3600" b="1" baseline="0" dirty="0" smtClean="0"/>
                        <a:t> os</a:t>
                      </a:r>
                      <a:endParaRPr lang="es-MX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3600" b="1" dirty="0" smtClean="0"/>
                        <a:t>Él/Ella/Ud.:</a:t>
                      </a:r>
                      <a:r>
                        <a:rPr lang="es-MX" sz="3600" b="1" baseline="0" dirty="0" smtClean="0"/>
                        <a:t>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sz="3600" b="1" baseline="0" dirty="0" smtClean="0"/>
                        <a:t>Lo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sz="3600" b="1" baseline="0" dirty="0" smtClean="0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3600" b="1" dirty="0" smtClean="0"/>
                        <a:t>Ellos/Ellas/Uds.:</a:t>
                      </a:r>
                      <a:r>
                        <a:rPr lang="es-MX" sz="3600" b="1" baseline="0" dirty="0" smtClean="0"/>
                        <a:t>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sz="3600" b="1" baseline="0" dirty="0" smtClean="0"/>
                        <a:t>Los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MX" sz="3600" b="1" baseline="0" dirty="0" smtClean="0"/>
                        <a:t>Las</a:t>
                      </a:r>
                      <a:endParaRPr lang="es-MX" sz="3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38400" y="34290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dirty="0" smtClean="0">
                <a:solidFill>
                  <a:srgbClr val="FF0000"/>
                </a:solidFill>
              </a:rPr>
              <a:t>“</a:t>
            </a:r>
            <a:r>
              <a:rPr lang="es-MX" sz="4400" dirty="0" err="1" smtClean="0">
                <a:solidFill>
                  <a:srgbClr val="FF0000"/>
                </a:solidFill>
              </a:rPr>
              <a:t>it</a:t>
            </a:r>
            <a:r>
              <a:rPr lang="es-MX" sz="4400" dirty="0" smtClean="0">
                <a:solidFill>
                  <a:srgbClr val="FF0000"/>
                </a:solidFill>
              </a:rPr>
              <a:t>”</a:t>
            </a:r>
            <a:endParaRPr lang="es-MX" sz="4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7400" y="3429000"/>
            <a:ext cx="198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dirty="0" smtClean="0">
                <a:solidFill>
                  <a:srgbClr val="FF0000"/>
                </a:solidFill>
              </a:rPr>
              <a:t>“</a:t>
            </a:r>
            <a:r>
              <a:rPr lang="es-MX" sz="4400" dirty="0" err="1" smtClean="0">
                <a:solidFill>
                  <a:srgbClr val="FF0000"/>
                </a:solidFill>
              </a:rPr>
              <a:t>them</a:t>
            </a:r>
            <a:r>
              <a:rPr lang="es-MX" sz="4400" dirty="0" smtClean="0">
                <a:solidFill>
                  <a:srgbClr val="FF0000"/>
                </a:solidFill>
              </a:rPr>
              <a:t>”</a:t>
            </a:r>
            <a:endParaRPr lang="es-MX" sz="4400" dirty="0">
              <a:solidFill>
                <a:srgbClr val="FF0000"/>
              </a:solidFill>
            </a:endParaRPr>
          </a:p>
        </p:txBody>
      </p:sp>
      <p:sp>
        <p:nvSpPr>
          <p:cNvPr id="8" name="Cloud 7"/>
          <p:cNvSpPr/>
          <p:nvPr/>
        </p:nvSpPr>
        <p:spPr>
          <a:xfrm>
            <a:off x="304800" y="4800600"/>
            <a:ext cx="2057400" cy="1524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err="1" smtClean="0"/>
              <a:t>What</a:t>
            </a:r>
            <a:r>
              <a:rPr lang="es-MX" sz="3200" b="1" dirty="0" smtClean="0"/>
              <a:t>?</a:t>
            </a:r>
            <a:endParaRPr lang="es-MX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Repasamos DOP: </a:t>
            </a:r>
            <a:endParaRPr lang="es-MX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600200"/>
            <a:ext cx="5410200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s-MX" dirty="0" smtClean="0"/>
              <a:t>Yo tengo </a:t>
            </a:r>
            <a:r>
              <a:rPr lang="es-MX" u="sng" dirty="0" smtClean="0"/>
              <a:t>el bolígrafo</a:t>
            </a:r>
            <a:r>
              <a:rPr lang="es-MX" dirty="0" smtClean="0"/>
              <a:t>. </a:t>
            </a:r>
            <a:r>
              <a:rPr lang="es-MX" dirty="0" smtClean="0">
                <a:sym typeface="Wingdings" pitchFamily="2" charset="2"/>
              </a:rPr>
              <a:t></a:t>
            </a:r>
          </a:p>
          <a:p>
            <a:pPr marL="514350" indent="-514350">
              <a:buAutoNum type="arabicPeriod"/>
            </a:pPr>
            <a:endParaRPr lang="es-MX" dirty="0" smtClean="0">
              <a:sym typeface="Wingdings" pitchFamily="2" charset="2"/>
            </a:endParaRPr>
          </a:p>
          <a:p>
            <a:pPr marL="514350" indent="-514350">
              <a:buAutoNum type="arabicPeriod"/>
            </a:pPr>
            <a:r>
              <a:rPr lang="es-MX" dirty="0" smtClean="0">
                <a:sym typeface="Wingdings" pitchFamily="2" charset="2"/>
              </a:rPr>
              <a:t>Tú tienes </a:t>
            </a:r>
            <a:r>
              <a:rPr lang="es-MX" u="sng" dirty="0" smtClean="0">
                <a:sym typeface="Wingdings" pitchFamily="2" charset="2"/>
              </a:rPr>
              <a:t>los libros</a:t>
            </a:r>
            <a:r>
              <a:rPr lang="es-MX" dirty="0" smtClean="0">
                <a:sym typeface="Wingdings" pitchFamily="2" charset="2"/>
              </a:rPr>
              <a:t>.  </a:t>
            </a:r>
          </a:p>
          <a:p>
            <a:pPr marL="514350" indent="-514350">
              <a:buAutoNum type="arabicPeriod"/>
            </a:pPr>
            <a:endParaRPr lang="es-MX" dirty="0" smtClean="0">
              <a:sym typeface="Wingdings" pitchFamily="2" charset="2"/>
            </a:endParaRPr>
          </a:p>
          <a:p>
            <a:pPr marL="514350" indent="-514350">
              <a:buAutoNum type="arabicPeriod"/>
            </a:pPr>
            <a:r>
              <a:rPr lang="es-MX" dirty="0" smtClean="0">
                <a:sym typeface="Wingdings" pitchFamily="2" charset="2"/>
              </a:rPr>
              <a:t>Rosa tiene </a:t>
            </a:r>
            <a:r>
              <a:rPr lang="es-MX" u="sng" dirty="0" smtClean="0">
                <a:sym typeface="Wingdings" pitchFamily="2" charset="2"/>
              </a:rPr>
              <a:t>la carpeta</a:t>
            </a:r>
            <a:r>
              <a:rPr lang="es-MX" dirty="0" smtClean="0">
                <a:sym typeface="Wingdings" pitchFamily="2" charset="2"/>
              </a:rPr>
              <a:t>. </a:t>
            </a:r>
          </a:p>
          <a:p>
            <a:pPr marL="514350" indent="-514350">
              <a:buAutoNum type="arabicPeriod"/>
            </a:pPr>
            <a:endParaRPr lang="es-MX" dirty="0" smtClean="0">
              <a:sym typeface="Wingdings" pitchFamily="2" charset="2"/>
            </a:endParaRPr>
          </a:p>
          <a:p>
            <a:pPr marL="514350" indent="-514350">
              <a:buAutoNum type="arabicPeriod"/>
            </a:pPr>
            <a:r>
              <a:rPr lang="es-MX" dirty="0" smtClean="0">
                <a:sym typeface="Wingdings" pitchFamily="2" charset="2"/>
              </a:rPr>
              <a:t>Tenemos </a:t>
            </a:r>
            <a:r>
              <a:rPr lang="es-MX" u="sng" dirty="0" smtClean="0">
                <a:sym typeface="Wingdings" pitchFamily="2" charset="2"/>
              </a:rPr>
              <a:t>las camisetas</a:t>
            </a:r>
            <a:r>
              <a:rPr lang="es-MX" dirty="0" smtClean="0">
                <a:sym typeface="Wingdings" pitchFamily="2" charset="2"/>
              </a:rPr>
              <a:t>. </a:t>
            </a:r>
          </a:p>
          <a:p>
            <a:pPr marL="514350" indent="-514350">
              <a:buAutoNum type="arabicPeriod"/>
            </a:pPr>
            <a:endParaRPr lang="es-MX" dirty="0"/>
          </a:p>
        </p:txBody>
      </p:sp>
      <p:sp>
        <p:nvSpPr>
          <p:cNvPr id="6" name="TextBox 5"/>
          <p:cNvSpPr txBox="1"/>
          <p:nvPr/>
        </p:nvSpPr>
        <p:spPr>
          <a:xfrm>
            <a:off x="4648200" y="16002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u="sng" dirty="0" smtClean="0"/>
              <a:t>Lo</a:t>
            </a:r>
            <a:r>
              <a:rPr lang="es-MX" sz="3200" dirty="0" smtClean="0"/>
              <a:t> tengo</a:t>
            </a:r>
            <a:endParaRPr lang="es-MX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724400" y="28194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u="sng" dirty="0" smtClean="0"/>
              <a:t>Los </a:t>
            </a:r>
            <a:r>
              <a:rPr lang="es-MX" sz="3200" dirty="0" smtClean="0"/>
              <a:t>tienes</a:t>
            </a:r>
            <a:endParaRPr lang="es-MX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495800" y="39624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u="sng" dirty="0" smtClean="0"/>
              <a:t>La</a:t>
            </a:r>
            <a:r>
              <a:rPr lang="es-MX" sz="3200" dirty="0" smtClean="0"/>
              <a:t> tiene.</a:t>
            </a:r>
            <a:endParaRPr lang="es-MX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51816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u="sng" dirty="0" smtClean="0"/>
              <a:t>Las</a:t>
            </a:r>
            <a:r>
              <a:rPr lang="es-MX" sz="3200" dirty="0" smtClean="0"/>
              <a:t> tenemos.</a:t>
            </a:r>
            <a:endParaRPr lang="es-MX" sz="3200" dirty="0"/>
          </a:p>
        </p:txBody>
      </p:sp>
      <p:sp>
        <p:nvSpPr>
          <p:cNvPr id="10" name="Cloud 9"/>
          <p:cNvSpPr/>
          <p:nvPr/>
        </p:nvSpPr>
        <p:spPr>
          <a:xfrm>
            <a:off x="6705600" y="228600"/>
            <a:ext cx="2057400" cy="1524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err="1" smtClean="0"/>
              <a:t>What</a:t>
            </a:r>
            <a:r>
              <a:rPr lang="es-MX" sz="3200" b="1" dirty="0" smtClean="0"/>
              <a:t>?</a:t>
            </a:r>
            <a:endParaRPr lang="es-MX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0"/>
            <a:ext cx="8229600" cy="1143000"/>
          </a:xfrm>
        </p:spPr>
        <p:txBody>
          <a:bodyPr>
            <a:noAutofit/>
          </a:bodyPr>
          <a:lstStyle/>
          <a:p>
            <a:r>
              <a:rPr lang="es-MX" sz="8000" dirty="0" err="1" smtClean="0"/>
              <a:t>Indirect</a:t>
            </a:r>
            <a:r>
              <a:rPr lang="es-MX" sz="8000" dirty="0" smtClean="0"/>
              <a:t> </a:t>
            </a:r>
            <a:r>
              <a:rPr lang="es-MX" sz="8000" dirty="0" err="1" smtClean="0"/>
              <a:t>Object</a:t>
            </a:r>
            <a:r>
              <a:rPr lang="es-MX" sz="8000" dirty="0" smtClean="0"/>
              <a:t> </a:t>
            </a:r>
            <a:r>
              <a:rPr lang="es-MX" sz="8000" dirty="0" err="1" smtClean="0"/>
              <a:t>Practice</a:t>
            </a:r>
            <a:r>
              <a:rPr lang="es-MX" sz="8000" dirty="0" smtClean="0"/>
              <a:t>…</a:t>
            </a:r>
            <a:endParaRPr lang="es-MX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271</TotalTime>
  <Words>1101</Words>
  <Application>Microsoft Office PowerPoint</Application>
  <PresentationFormat>On-screen Show (4:3)</PresentationFormat>
  <Paragraphs>202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Ch 2.1 Indirect Object Pronouns </vt:lpstr>
      <vt:lpstr>Slide 2</vt:lpstr>
      <vt:lpstr>Object Pronouns: </vt:lpstr>
      <vt:lpstr>Indirect Object Pronouns: English</vt:lpstr>
      <vt:lpstr>Indirect Object Pronouns: Español</vt:lpstr>
      <vt:lpstr>Practicamos: IOP…</vt:lpstr>
      <vt:lpstr>Repasamos: Direct Object Pronouns</vt:lpstr>
      <vt:lpstr>Repasamos DOP: </vt:lpstr>
      <vt:lpstr>Indirect Object Practice…</vt:lpstr>
      <vt:lpstr>1. El banquero ____ presta dinero a mí.</vt:lpstr>
      <vt:lpstr>1. El banquero me presta dinero.</vt:lpstr>
      <vt:lpstr>2. La periodista ____  habla a Miguel. </vt:lpstr>
      <vt:lpstr>2. La periodista le habla a Miguel. </vt:lpstr>
      <vt:lpstr>3. El ingeniero ____ crea planes para ti.</vt:lpstr>
      <vt:lpstr>3. El ingeniero te crea planes para ti.</vt:lpstr>
      <vt:lpstr>4. El profesor ____ da tarea a nosotros.</vt:lpstr>
      <vt:lpstr>4. El profesor nos da tarea.</vt:lpstr>
      <vt:lpstr>5. El médico ____ ayuda a los pacientes.</vt:lpstr>
      <vt:lpstr>5. El médico les ayuda a los pacientes.</vt:lpstr>
      <vt:lpstr>6. Los bomberos ____ protegen los vecinos.</vt:lpstr>
      <vt:lpstr>6. Los bomberos les protegen los vecinos.</vt:lpstr>
      <vt:lpstr>7. La secretaria ____ llama a ti.</vt:lpstr>
      <vt:lpstr>7. La secretaria te llama.</vt:lpstr>
      <vt:lpstr>8. El cartero ____ da el correo a mí.</vt:lpstr>
      <vt:lpstr>8. El cartero me da el correo.</vt:lpstr>
      <vt:lpstr>Dar (en el presente)…</vt:lpstr>
      <vt:lpstr>Decir (en el presente) </vt:lpstr>
      <vt:lpstr>Practicamos…</vt:lpstr>
      <vt:lpstr>Practicamos – añade los IOP’s </vt:lpstr>
      <vt:lpstr>Practicamos: ¿Direct or Indirect?</vt:lpstr>
      <vt:lpstr>¡Extra!</vt:lpstr>
      <vt:lpstr>¿DOP o IOP?</vt:lpstr>
      <vt:lpstr>Slide 33</vt:lpstr>
      <vt:lpstr>Slide 34</vt:lpstr>
      <vt:lpstr>¿DOP o IOP?</vt:lpstr>
      <vt:lpstr>Slide 36</vt:lpstr>
      <vt:lpstr>Slide 37</vt:lpstr>
      <vt:lpstr>Slide 38</vt:lpstr>
      <vt:lpstr>Slide 39</vt:lpstr>
      <vt:lpstr>Slide 40</vt:lpstr>
      <vt:lpstr>Slide 41</vt:lpstr>
      <vt:lpstr>Object Pronouns w/ Commands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2.1 Indirect Object Pronouns </dc:title>
  <dc:creator>Erin</dc:creator>
  <cp:lastModifiedBy>Erin</cp:lastModifiedBy>
  <cp:revision>11</cp:revision>
  <dcterms:created xsi:type="dcterms:W3CDTF">2013-02-24T21:21:58Z</dcterms:created>
  <dcterms:modified xsi:type="dcterms:W3CDTF">2014-02-23T20:17:00Z</dcterms:modified>
</cp:coreProperties>
</file>